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4" r:id="rId2"/>
    <p:sldId id="262" r:id="rId3"/>
    <p:sldId id="286" r:id="rId4"/>
    <p:sldId id="345" r:id="rId5"/>
    <p:sldId id="356" r:id="rId6"/>
    <p:sldId id="354" r:id="rId7"/>
    <p:sldId id="355" r:id="rId8"/>
    <p:sldId id="308" r:id="rId9"/>
    <p:sldId id="295" r:id="rId10"/>
    <p:sldId id="294" r:id="rId11"/>
    <p:sldId id="287" r:id="rId12"/>
    <p:sldId id="357" r:id="rId13"/>
    <p:sldId id="363" r:id="rId14"/>
    <p:sldId id="338" r:id="rId15"/>
    <p:sldId id="339" r:id="rId16"/>
    <p:sldId id="340" r:id="rId17"/>
    <p:sldId id="341" r:id="rId18"/>
    <p:sldId id="360" r:id="rId19"/>
    <p:sldId id="362" r:id="rId20"/>
    <p:sldId id="288" r:id="rId21"/>
    <p:sldId id="364" r:id="rId22"/>
    <p:sldId id="352" r:id="rId23"/>
    <p:sldId id="343" r:id="rId24"/>
    <p:sldId id="342" r:id="rId25"/>
    <p:sldId id="290" r:id="rId26"/>
    <p:sldId id="365" r:id="rId27"/>
    <p:sldId id="320" r:id="rId28"/>
    <p:sldId id="321" r:id="rId29"/>
    <p:sldId id="323" r:id="rId30"/>
    <p:sldId id="324" r:id="rId31"/>
    <p:sldId id="322" r:id="rId32"/>
    <p:sldId id="327" r:id="rId33"/>
    <p:sldId id="328" r:id="rId34"/>
    <p:sldId id="329" r:id="rId35"/>
    <p:sldId id="325" r:id="rId36"/>
    <p:sldId id="326" r:id="rId37"/>
    <p:sldId id="330" r:id="rId38"/>
    <p:sldId id="366" r:id="rId39"/>
    <p:sldId id="297" r:id="rId40"/>
    <p:sldId id="298" r:id="rId41"/>
    <p:sldId id="303" r:id="rId42"/>
    <p:sldId id="319" r:id="rId43"/>
    <p:sldId id="304" r:id="rId44"/>
    <p:sldId id="367" r:id="rId45"/>
    <p:sldId id="368" r:id="rId46"/>
    <p:sldId id="305" r:id="rId47"/>
    <p:sldId id="369" r:id="rId48"/>
    <p:sldId id="299" r:id="rId49"/>
    <p:sldId id="300" r:id="rId50"/>
    <p:sldId id="316" r:id="rId51"/>
    <p:sldId id="313" r:id="rId52"/>
    <p:sldId id="317" r:id="rId53"/>
    <p:sldId id="318" r:id="rId54"/>
    <p:sldId id="302" r:id="rId55"/>
    <p:sldId id="370" r:id="rId56"/>
    <p:sldId id="289" r:id="rId57"/>
    <p:sldId id="371" r:id="rId58"/>
    <p:sldId id="348" r:id="rId59"/>
    <p:sldId id="349" r:id="rId60"/>
    <p:sldId id="372" r:id="rId61"/>
    <p:sldId id="373" r:id="rId62"/>
    <p:sldId id="374" r:id="rId63"/>
    <p:sldId id="375" r:id="rId64"/>
    <p:sldId id="376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8608"/>
    <a:srgbClr val="936A1D"/>
    <a:srgbClr val="3B3B3B"/>
    <a:srgbClr val="A7A297"/>
    <a:srgbClr val="F3A800"/>
    <a:srgbClr val="4E403D"/>
    <a:srgbClr val="F9CA17"/>
    <a:srgbClr val="DBB95B"/>
    <a:srgbClr val="F0A40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7" autoAdjust="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02" y="28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CB29D9-709D-4192-ADC3-4BCAF854F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F005F9-E65E-4F4B-9E71-55F402DD0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53104-1D15-4CB8-AE85-CF2D0D57F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812454-F99F-49B7-8B4B-0D219071B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145D9-A1B4-4CB0-A683-0CD929C47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53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57A48-676A-4928-8464-2135FD721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EF6C05-18BE-4EE9-9189-BB93A9FF7C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526A11-A635-4D83-976D-E9BC32FF5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8CDC74-DA9D-45BD-A8D8-0CC143B3E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EF8E63-2946-4882-BB20-96A217D6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482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65E25F7-56DF-4743-A8FA-CCD3601242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7327284-D86F-4935-A4B7-AFE517401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451F2A-2B75-413E-A258-69FB648A3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A2823-DB40-4792-B70F-7C0E5C87B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A8A6ED-B3DA-4D8A-898F-A79CA83D4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841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bg>
      <p:bgPr>
        <a:blipFill dpi="0" rotWithShape="1">
          <a:blip r:embed="rId2">
            <a:lum/>
          </a:blip>
          <a:srcRect/>
          <a:stretch>
            <a:fillRect t="-93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5A569D-84FF-4E40-B559-5E2DCA8E7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2012" y="2667785"/>
            <a:ext cx="6227976" cy="842177"/>
          </a:xfrm>
        </p:spPr>
        <p:txBody>
          <a:bodyPr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E1C335-15E1-4BD4-8FAB-A444062D6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2012" y="3602038"/>
            <a:ext cx="6227976" cy="696585"/>
          </a:xfrm>
        </p:spPr>
        <p:txBody>
          <a:bodyPr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71286D-3E6B-4612-8386-1E1059806D9A}"/>
              </a:ext>
            </a:extLst>
          </p:cNvPr>
          <p:cNvSpPr/>
          <p:nvPr userDrawn="1"/>
        </p:nvSpPr>
        <p:spPr>
          <a:xfrm>
            <a:off x="4466377" y="4472412"/>
            <a:ext cx="325924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03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1F3A5-086B-4C8B-8780-041B16DB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DBBBD-A8B9-4404-9F6C-89AC9C47C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13D8BA-923D-4D0A-96EA-485A273D0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F9874D-ACCD-4996-98D7-850726469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D1F2-7E20-423E-BC22-DC1343C2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595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BAE2F0-AA2C-41D2-8657-CED6197DF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73DB072-E9DF-4A9B-BFD7-A135C6D75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76CB6-31C6-4999-A2AF-9792910A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A1456D-7371-4222-9B79-DC955A567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329603-B128-465D-AD15-0F1869C95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80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3B1A10-1D62-4DB6-8D33-8A73216BC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0917DA-2344-406D-BF78-E9026285B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99F2F-D157-4AF1-964E-0323EE587E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C3FA4-92C3-4FBB-8C42-F451CC5B0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8ED35A0-5BD2-453E-867B-BAF837100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E4161D-547E-4319-8894-8AD6F4CB0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53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03399-6154-45C1-87CC-46BE63F4E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6106EF-B40D-4305-9426-D63290244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FB4C9D-0489-42CC-A109-D7E88E68D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C27A5D-0FDE-412B-AF1F-EAC529D4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742CC30-3C9C-494D-889B-FBFBC9318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0C5DA9F-91A5-439C-8423-BC41EC156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44FE8EC-D51D-4161-B637-35F75830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83AC503-4B62-4B5A-88F0-9866A305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059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BA5D5-EA1F-4964-87DB-9C2BD19DE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1DF681-0C68-479C-8A70-3750B6F5F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17618D8-A137-4E48-A4C0-82E2EA235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FA4C33F-E769-4892-9157-003EA5461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072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76ECDA-29F7-4E26-9256-BF3621D02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D91454-19EF-4CEA-B146-E95F638B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3F762-6165-4373-84F2-E0048D40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51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CA7ED-7E78-4FAF-AC1E-18FD5D484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C8752B-13D3-41A7-8377-73656750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388077-ABFD-4A72-A7AA-40ED92B2CA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F3419-F125-4046-897A-278156F2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0B70F7-E9DA-4ADC-B298-8C8846008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874657-CB69-464E-95F5-4F80C950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9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326480-25DB-41E1-B09D-E2DBB647F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6A5947-9234-47AA-A195-1922093130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23003-E656-43C0-BB7B-9271D138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67005A-9331-46F5-8BD8-8F15705F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4884F5-A467-413E-907D-78CDD0419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908B73-C6F0-4BD5-92CB-F3BCE6C5E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71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D7C41-D1DF-4AE1-95C2-84DD4089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33EDDA3-1418-4BD7-BFB4-D0F3FCD6D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38EB2A-240A-4417-B9F1-76E8124AAB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AEC72-3996-40C2-BD4B-D0C651D5330C}" type="datetimeFigureOut">
              <a:rPr lang="ko-KR" altLang="en-US" smtClean="0"/>
              <a:t>2024-07-06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B3DD3B-A74E-4B83-B8BA-09D1004C5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AC57F2-3106-47D6-B1D8-034F77EAFA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1BD89-0FC6-453F-82BC-CC4C4E6CF6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6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nji1025/Parking_Guidance_System/blob/main/%EC%A3%BC%EC%B0%A8%EA%B4%80%EB%A6%AC%EC%8B%9C%EC%8A%A4%ED%85%9C_Video.mp4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nji1025/Parking_Guidance_System/blob/main/%EC%A3%BC%EC%B0%A8%EA%B4%80%EB%A6%AC%EC%8B%9C%EC%8A%A4%ED%85%9C%EC%9D%B4%EC%97%86%EB%8B%A4%EB%A9%B4.mp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openxmlformats.org/officeDocument/2006/relationships/image" Target="../media/image103.jpeg"/><Relationship Id="rId4" Type="http://schemas.openxmlformats.org/officeDocument/2006/relationships/image" Target="../media/image97.png"/><Relationship Id="rId9" Type="http://schemas.openxmlformats.org/officeDocument/2006/relationships/image" Target="../media/image10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jp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jpe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newsimg.sedaily.com/2020/10/27/1Z9AKZOPTP_1.jpg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" y="586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60529" y="2086724"/>
            <a:ext cx="123130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rgbClr val="F9CF33"/>
                </a:solidFill>
                <a:latin typeface="Arial Black" panose="020B0A04020102020204" pitchFamily="34" charset="0"/>
              </a:rPr>
              <a:t>Parking Guidance System</a:t>
            </a:r>
            <a:endParaRPr lang="ko-KR" altLang="en-US" sz="6600" dirty="0">
              <a:solidFill>
                <a:srgbClr val="F9CF33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/>
        </p:nvCxnSpPr>
        <p:spPr>
          <a:xfrm>
            <a:off x="0" y="3863340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5B8333-88D8-42C0-9BAA-5FA682D57E3E}"/>
              </a:ext>
            </a:extLst>
          </p:cNvPr>
          <p:cNvCxnSpPr>
            <a:cxnSpLocks/>
          </p:cNvCxnSpPr>
          <p:nvPr/>
        </p:nvCxnSpPr>
        <p:spPr>
          <a:xfrm>
            <a:off x="0" y="3863340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3658981" y="3629061"/>
            <a:ext cx="4874038" cy="468558"/>
            <a:chOff x="2751467" y="4544325"/>
            <a:chExt cx="4874038" cy="468558"/>
          </a:xfrm>
          <a:solidFill>
            <a:srgbClr val="FFC000"/>
          </a:solidFill>
        </p:grpSpPr>
        <p:sp>
          <p:nvSpPr>
            <p:cNvPr id="11" name="직사각형 10"/>
            <p:cNvSpPr/>
            <p:nvPr userDrawn="1"/>
          </p:nvSpPr>
          <p:spPr>
            <a:xfrm>
              <a:off x="3026950" y="4544326"/>
              <a:ext cx="4310744" cy="4685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Arial Black" panose="020B0A04020102020204" pitchFamily="34" charset="0"/>
                </a:rPr>
                <a:t>Parking Safety and Go, Team</a:t>
              </a:r>
              <a:endParaRPr lang="ko-KR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2" name="타원 11"/>
            <p:cNvSpPr/>
            <p:nvPr userDrawn="1"/>
          </p:nvSpPr>
          <p:spPr>
            <a:xfrm>
              <a:off x="2751467" y="4544326"/>
              <a:ext cx="514350" cy="4685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 userDrawn="1"/>
          </p:nvSpPr>
          <p:spPr>
            <a:xfrm>
              <a:off x="7111155" y="4544325"/>
              <a:ext cx="514350" cy="4685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8745415" y="5153100"/>
            <a:ext cx="3362714" cy="1617286"/>
            <a:chOff x="8124092" y="4766239"/>
            <a:chExt cx="3966453" cy="161728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37866D20-A022-4D1C-B9BC-5A215EB6CDB1}"/>
                </a:ext>
              </a:extLst>
            </p:cNvPr>
            <p:cNvGrpSpPr/>
            <p:nvPr/>
          </p:nvGrpSpPr>
          <p:grpSpPr>
            <a:xfrm>
              <a:off x="8124092" y="4766239"/>
              <a:ext cx="3966453" cy="1617286"/>
              <a:chOff x="691115" y="935664"/>
              <a:chExt cx="3710764" cy="3710764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5C295806-C7AA-4456-9E43-536BA75FFE61}"/>
                  </a:ext>
                </a:extLst>
              </p:cNvPr>
              <p:cNvSpPr/>
              <p:nvPr/>
            </p:nvSpPr>
            <p:spPr>
              <a:xfrm>
                <a:off x="691116" y="935665"/>
                <a:ext cx="3710763" cy="371076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1204E57-04BF-4CE2-9BC5-8D0DA66E2207}"/>
                  </a:ext>
                </a:extLst>
              </p:cNvPr>
              <p:cNvSpPr txBox="1"/>
              <p:nvPr/>
            </p:nvSpPr>
            <p:spPr>
              <a:xfrm flipH="1">
                <a:off x="691115" y="935664"/>
                <a:ext cx="3710763" cy="120049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b="1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팀원</a:t>
                </a:r>
                <a:endParaRPr lang="en-US" altLang="ko-KR" sz="28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204E57-04BF-4CE2-9BC5-8D0DA66E2207}"/>
                </a:ext>
              </a:extLst>
            </p:cNvPr>
            <p:cNvSpPr txBox="1"/>
            <p:nvPr/>
          </p:nvSpPr>
          <p:spPr>
            <a:xfrm flipH="1">
              <a:off x="8124092" y="5306306"/>
              <a:ext cx="3966452" cy="107721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김민지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(kaashia@naver.com)</a:t>
              </a:r>
            </a:p>
            <a:p>
              <a:r>
                <a:rPr lang="ko-KR" altLang="en-US" sz="1600" dirty="0" err="1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김혁진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(khyeokjin1209@naver.com)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이종환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(jonghwann@naver.com)</a:t>
              </a:r>
            </a:p>
            <a:p>
              <a:r>
                <a:rPr lang="ko-KR" altLang="en-US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이준석</a:t>
              </a:r>
              <a:r>
                <a:rPr lang="en-US" altLang="ko-KR" sz="16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(jsok07@naver.com)</a:t>
              </a:r>
              <a:endParaRPr lang="en-US" altLang="ko-KR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924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7200997" y="1696816"/>
            <a:ext cx="4591049" cy="24113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314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AXI4– Lite Interface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369448" y="1006864"/>
            <a:ext cx="6435212" cy="3509439"/>
            <a:chOff x="788548" y="1248932"/>
            <a:chExt cx="4371933" cy="230684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788548" y="1248932"/>
              <a:ext cx="4308810" cy="2156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548" y="1287004"/>
              <a:ext cx="4371933" cy="2268768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369448" y="4373781"/>
            <a:ext cx="6435212" cy="1731744"/>
            <a:chOff x="369448" y="4373781"/>
            <a:chExt cx="6435212" cy="1731744"/>
          </a:xfrm>
        </p:grpSpPr>
        <p:grpSp>
          <p:nvGrpSpPr>
            <p:cNvPr id="12" name="그룹 11"/>
            <p:cNvGrpSpPr/>
            <p:nvPr/>
          </p:nvGrpSpPr>
          <p:grpSpPr>
            <a:xfrm>
              <a:off x="369448" y="4373781"/>
              <a:ext cx="6435212" cy="1731744"/>
              <a:chOff x="875936" y="1669678"/>
              <a:chExt cx="6712395" cy="3341709"/>
            </a:xfrm>
          </p:grpSpPr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C551A2F-105F-4C83-B37B-11084DC0B24E}"/>
                  </a:ext>
                </a:extLst>
              </p:cNvPr>
              <p:cNvSpPr/>
              <p:nvPr/>
            </p:nvSpPr>
            <p:spPr>
              <a:xfrm>
                <a:off x="875936" y="1944701"/>
                <a:ext cx="6712395" cy="30666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Write Transaction : Write Address, Write Data, Write Response</a:t>
                </a:r>
              </a:p>
              <a:p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Read Transaction : Read Address, Read Data</a:t>
                </a:r>
              </a:p>
              <a:p>
                <a:endPara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Transaction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분리 </a:t>
                </a:r>
                <a:r>
                  <a:rPr lang="en-US" altLang="ko-KR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독립적인 처리 가능</a:t>
                </a:r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4E88DBD6-2F29-4571-B39F-AB83CD3A7B30}"/>
                  </a:ext>
                </a:extLst>
              </p:cNvPr>
              <p:cNvSpPr/>
              <p:nvPr/>
            </p:nvSpPr>
            <p:spPr>
              <a:xfrm>
                <a:off x="1164995" y="1669678"/>
                <a:ext cx="1103991" cy="71269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Channel</a:t>
                </a:r>
                <a:endPara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646572" y="4373781"/>
              <a:ext cx="15632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97" y="1923507"/>
            <a:ext cx="4672141" cy="2011118"/>
          </a:xfrm>
          <a:prstGeom prst="rect">
            <a:avLst/>
          </a:prstGeom>
        </p:spPr>
      </p:pic>
      <p:grpSp>
        <p:nvGrpSpPr>
          <p:cNvPr id="20" name="그룹 19"/>
          <p:cNvGrpSpPr/>
          <p:nvPr/>
        </p:nvGrpSpPr>
        <p:grpSpPr>
          <a:xfrm>
            <a:off x="7198140" y="4373781"/>
            <a:ext cx="4596765" cy="1727411"/>
            <a:chOff x="875936" y="1760145"/>
            <a:chExt cx="6712395" cy="325124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2028395"/>
              <a:ext cx="6712395" cy="298299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INFO : Address, Data, Response </a:t>
              </a:r>
              <a:r>
                <a:rPr lang="en-US" altLang="ko-KR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etc</a:t>
              </a:r>
              <a:endPara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 : Source → Destination </a:t>
              </a:r>
            </a:p>
            <a:p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READY : Source ← Destination </a:t>
              </a: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6" y="1760145"/>
              <a:ext cx="3422680" cy="69513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Channel Handshake</a:t>
              </a: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7639148" y="4746975"/>
            <a:ext cx="3714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396093" y="438608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086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866D20-A022-4D1C-B9BC-5A215EB6CDB1}"/>
              </a:ext>
            </a:extLst>
          </p:cNvPr>
          <p:cNvGrpSpPr/>
          <p:nvPr/>
        </p:nvGrpSpPr>
        <p:grpSpPr>
          <a:xfrm>
            <a:off x="8107915" y="935664"/>
            <a:ext cx="3710764" cy="3710764"/>
            <a:chOff x="691115" y="935664"/>
            <a:chExt cx="3710764" cy="37107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295806-C7AA-4456-9E43-536BA75FFE61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204E57-04BF-4CE2-9BC5-8D0DA66E2207}"/>
                </a:ext>
              </a:extLst>
            </p:cNvPr>
            <p:cNvSpPr txBox="1"/>
            <p:nvPr/>
          </p:nvSpPr>
          <p:spPr>
            <a:xfrm flipH="1">
              <a:off x="691115" y="935664"/>
              <a:ext cx="37107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2 </a:t>
              </a:r>
              <a:r>
                <a:rPr lang="en-US" altLang="ko-KR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IP</a:t>
              </a:r>
              <a:endParaRPr lang="ko-KR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629796" y="1511563"/>
            <a:ext cx="266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IP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</a:p>
        </p:txBody>
      </p:sp>
    </p:spTree>
    <p:extLst>
      <p:ext uri="{BB962C8B-B14F-4D97-AF65-F5344CB8AC3E}">
        <p14:creationId xmlns:p14="http://schemas.microsoft.com/office/powerpoint/2010/main" val="6988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1514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IP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4391373" y="945198"/>
            <a:ext cx="7437334" cy="5408104"/>
            <a:chOff x="-1483123" y="1555619"/>
            <a:chExt cx="16727715" cy="1254496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-1483123" y="1844948"/>
              <a:ext cx="16727715" cy="122556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-1121314" y="1555619"/>
              <a:ext cx="2587741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VIVADO</a:t>
              </a:r>
              <a:endParaRPr lang="ko-KR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11899" y="2808715"/>
            <a:ext cx="2716808" cy="111395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61627" y="4245775"/>
            <a:ext cx="1699584" cy="1628522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9148617" y="2808715"/>
            <a:ext cx="2588546" cy="1067612"/>
          </a:xfrm>
          <a:prstGeom prst="rect">
            <a:avLst/>
          </a:prstGeom>
          <a:noFill/>
          <a:ln w="38100">
            <a:solidFill>
              <a:srgbClr val="D4C1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148618" y="4107179"/>
            <a:ext cx="2583390" cy="1913703"/>
          </a:xfrm>
          <a:prstGeom prst="rect">
            <a:avLst/>
          </a:prstGeom>
          <a:noFill/>
          <a:ln w="38100">
            <a:solidFill>
              <a:srgbClr val="D4C1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544395" y="1590999"/>
            <a:ext cx="4409105" cy="4429883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9324428" y="2654680"/>
            <a:ext cx="1238819" cy="277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4762489" y="1407798"/>
            <a:ext cx="1238819" cy="2771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 IP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9598698" y="3968583"/>
            <a:ext cx="1238819" cy="2771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A6ECD9A4-AFCE-2C13-5296-EDBFB4D0CFB4}"/>
              </a:ext>
            </a:extLst>
          </p:cNvPr>
          <p:cNvSpPr/>
          <p:nvPr/>
        </p:nvSpPr>
        <p:spPr>
          <a:xfrm>
            <a:off x="9012668" y="1069928"/>
            <a:ext cx="2816039" cy="14216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Pin Setting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사용된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HW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My IP Design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73410" y="1818474"/>
            <a:ext cx="4158795" cy="3344697"/>
            <a:chOff x="136869" y="3253709"/>
            <a:chExt cx="4158795" cy="334469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0CC9153-8513-AA6F-9024-63DFBE9E582C}"/>
                </a:ext>
              </a:extLst>
            </p:cNvPr>
            <p:cNvSpPr/>
            <p:nvPr/>
          </p:nvSpPr>
          <p:spPr>
            <a:xfrm>
              <a:off x="136869" y="3410449"/>
              <a:ext cx="4158795" cy="29827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ACAE6C2-024E-6417-A02D-71D57025F69D}"/>
                </a:ext>
              </a:extLst>
            </p:cNvPr>
            <p:cNvSpPr/>
            <p:nvPr/>
          </p:nvSpPr>
          <p:spPr>
            <a:xfrm>
              <a:off x="214191" y="3253709"/>
              <a:ext cx="1231555" cy="27082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imes New Roman" panose="02020603050405020304" pitchFamily="18" charset="0"/>
                </a:rPr>
                <a:t>Pin setting</a:t>
              </a:r>
              <a:endPara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B3DD41A-6EDF-C684-EE77-1449C87C4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5155" y="3722131"/>
              <a:ext cx="3903479" cy="2457744"/>
            </a:xfrm>
            <a:prstGeom prst="rect">
              <a:avLst/>
            </a:prstGeom>
          </p:spPr>
        </p:pic>
        <p:sp>
          <p:nvSpPr>
            <p:cNvPr id="56" name="직사각형 55"/>
            <p:cNvSpPr/>
            <p:nvPr/>
          </p:nvSpPr>
          <p:spPr>
            <a:xfrm>
              <a:off x="3695883" y="3837562"/>
              <a:ext cx="451991" cy="2313207"/>
            </a:xfrm>
            <a:prstGeom prst="rect">
              <a:avLst/>
            </a:prstGeom>
            <a:noFill/>
            <a:ln w="57150">
              <a:solidFill>
                <a:srgbClr val="F3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2373595" y="4951003"/>
              <a:ext cx="493590" cy="1199766"/>
            </a:xfrm>
            <a:prstGeom prst="rect">
              <a:avLst/>
            </a:prstGeom>
            <a:noFill/>
            <a:ln w="57150">
              <a:solidFill>
                <a:srgbClr val="F3A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00049" y="3722131"/>
              <a:ext cx="319569" cy="84272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224225" y="4700265"/>
              <a:ext cx="801416" cy="381366"/>
            </a:xfrm>
            <a:prstGeom prst="rect">
              <a:avLst/>
            </a:prstGeom>
            <a:noFill/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224615" y="4245775"/>
              <a:ext cx="442263" cy="204538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56969" y="4917281"/>
              <a:ext cx="287705" cy="257175"/>
            </a:xfrm>
            <a:prstGeom prst="rect">
              <a:avLst/>
            </a:prstGeom>
            <a:noFill/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44" name="Picture 20" descr="모니터 로고 벡터 일러스트 | 프리미엄 벡터"/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327" y="4917281"/>
              <a:ext cx="1681125" cy="16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직사각형 45"/>
            <p:cNvSpPr/>
            <p:nvPr/>
          </p:nvSpPr>
          <p:spPr>
            <a:xfrm>
              <a:off x="976048" y="5277145"/>
              <a:ext cx="1137697" cy="902730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886898" y="4639989"/>
            <a:ext cx="1988214" cy="1068933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MOTER IP</a:t>
            </a:r>
            <a:endParaRPr lang="ko-KR" alt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6886897" y="3253709"/>
            <a:ext cx="1976271" cy="1068933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 IP</a:t>
            </a:r>
            <a:endParaRPr lang="ko-KR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6863707" y="1878814"/>
            <a:ext cx="2033092" cy="970703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UART FIFO IP</a:t>
            </a:r>
            <a:endParaRPr lang="ko-KR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654805" y="4639989"/>
            <a:ext cx="2033092" cy="106893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FND IP</a:t>
            </a:r>
            <a:endParaRPr lang="ko-KR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54804" y="3210286"/>
            <a:ext cx="2033092" cy="106893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</a:t>
            </a:r>
          </a:p>
          <a:p>
            <a:pPr algn="ctr"/>
            <a:r>
              <a:rPr lang="en-US" altLang="ko-KR" sz="2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endParaRPr lang="ko-KR" altLang="en-US" sz="2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4654804" y="1878814"/>
            <a:ext cx="2033092" cy="97070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 IP</a:t>
            </a:r>
            <a:endParaRPr lang="ko-KR" alt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2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1514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 IP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1046480" y="934963"/>
            <a:ext cx="10782227" cy="5418339"/>
            <a:chOff x="-9006305" y="1531877"/>
            <a:chExt cx="24250897" cy="1256870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-9006305" y="1844948"/>
              <a:ext cx="24250897" cy="1225563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-8597490" y="1531877"/>
              <a:ext cx="4992687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IP </a:t>
              </a:r>
              <a:r>
                <a: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만들기</a:t>
              </a:r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예시</a:t>
              </a:r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ko-KR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473180" y="1681188"/>
            <a:ext cx="6945783" cy="3515210"/>
            <a:chOff x="6451712" y="488306"/>
            <a:chExt cx="6945783" cy="3515210"/>
          </a:xfrm>
        </p:grpSpPr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6725599" y="772718"/>
              <a:ext cx="4979160" cy="25422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51712" y="488306"/>
              <a:ext cx="6945783" cy="3515210"/>
            </a:xfrm>
            <a:prstGeom prst="rect">
              <a:avLst/>
            </a:prstGeom>
          </p:spPr>
        </p:pic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6ECD9A4-AFCE-2C13-5296-EDBFB4D0CFB4}"/>
              </a:ext>
            </a:extLst>
          </p:cNvPr>
          <p:cNvSpPr/>
          <p:nvPr/>
        </p:nvSpPr>
        <p:spPr>
          <a:xfrm>
            <a:off x="8610600" y="2879740"/>
            <a:ext cx="2892239" cy="16637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GPIO IP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GPIO Module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AXI4 Lite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연결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IP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809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4829939" y="3342999"/>
            <a:ext cx="2940419" cy="12442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534363" y="1133230"/>
            <a:ext cx="3919659" cy="34540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4829938" y="1368816"/>
            <a:ext cx="2940419" cy="1323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8016930" y="1137293"/>
            <a:ext cx="3887865" cy="5509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34363" y="4785662"/>
            <a:ext cx="7279304" cy="1861323"/>
            <a:chOff x="875936" y="1669678"/>
            <a:chExt cx="6712395" cy="334170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6712395" cy="30666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320096-1374-FA8D-9621-DCCB23CD5AD6}"/>
              </a:ext>
            </a:extLst>
          </p:cNvPr>
          <p:cNvSpPr/>
          <p:nvPr/>
        </p:nvSpPr>
        <p:spPr>
          <a:xfrm>
            <a:off x="8146277" y="965750"/>
            <a:ext cx="2341020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 map Details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4956790" y="1196253"/>
            <a:ext cx="158818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 map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959883" y="5279744"/>
            <a:ext cx="3949740" cy="1079601"/>
            <a:chOff x="7959884" y="5223033"/>
            <a:chExt cx="3949740" cy="10796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57902C-E0D5-2260-0BF5-121CF01FB118}"/>
                </a:ext>
              </a:extLst>
            </p:cNvPr>
            <p:cNvSpPr txBox="1"/>
            <p:nvPr/>
          </p:nvSpPr>
          <p:spPr>
            <a:xfrm>
              <a:off x="7959884" y="5223033"/>
              <a:ext cx="39497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MODER(Mode set Register)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7D01F319-FB69-2983-BE12-2D050E1F34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9561" y="5592365"/>
              <a:ext cx="3880062" cy="71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그룹 8"/>
          <p:cNvGrpSpPr/>
          <p:nvPr/>
        </p:nvGrpSpPr>
        <p:grpSpPr>
          <a:xfrm>
            <a:off x="7966129" y="3393422"/>
            <a:ext cx="3957544" cy="1081572"/>
            <a:chOff x="7952079" y="2998672"/>
            <a:chExt cx="3957544" cy="108157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B95ABF-701D-F1DE-C073-FD64B3A75A43}"/>
                </a:ext>
              </a:extLst>
            </p:cNvPr>
            <p:cNvSpPr txBox="1"/>
            <p:nvPr/>
          </p:nvSpPr>
          <p:spPr>
            <a:xfrm>
              <a:off x="7952079" y="2998672"/>
              <a:ext cx="39575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IDR(GPIO Input Data Register)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6268C6AF-1414-09E1-2C61-0632368DF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2102" y="3368004"/>
              <a:ext cx="3890834" cy="712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8026222" y="1668261"/>
            <a:ext cx="3884889" cy="1079601"/>
            <a:chOff x="8016930" y="1414748"/>
            <a:chExt cx="3884889" cy="10796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54C1EAE-3F97-317E-8167-D996679013FC}"/>
                </a:ext>
              </a:extLst>
            </p:cNvPr>
            <p:cNvSpPr txBox="1"/>
            <p:nvPr/>
          </p:nvSpPr>
          <p:spPr>
            <a:xfrm>
              <a:off x="8016930" y="1414748"/>
              <a:ext cx="38848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ODR(GPIO Output Data Register)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Picture 24">
              <a:extLst>
                <a:ext uri="{FF2B5EF4-FFF2-40B4-BE49-F238E27FC236}">
                  <a16:creationId xmlns:a16="http://schemas.microsoft.com/office/drawing/2014/main" id="{C17D5EE5-A7A3-CCAA-CBEC-2187405D6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1757" y="1784080"/>
              <a:ext cx="3880062" cy="710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52" name="Picture 28">
            <a:extLst>
              <a:ext uri="{FF2B5EF4-FFF2-40B4-BE49-F238E27FC236}">
                <a16:creationId xmlns:a16="http://schemas.microsoft.com/office/drawing/2014/main" id="{0904BC62-6F8A-60A3-BE29-CB7C3CF55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778" y="1626805"/>
            <a:ext cx="2438124" cy="96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7910" y="1500928"/>
            <a:ext cx="3092786" cy="292366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716860" y="972506"/>
            <a:ext cx="158818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6671" y="3583924"/>
            <a:ext cx="2478228" cy="94569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4956790" y="3170191"/>
            <a:ext cx="158818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set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702" y="5181286"/>
            <a:ext cx="70451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GPIO(General Purpose Input/Output)</a:t>
            </a:r>
          </a:p>
          <a:p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입력 모드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핀이 외부 신호를 읽기 위한 모드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버튼이나 센서와 같은 입력 장치로부터 신호를 수신할 때 사용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출력 모드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핀이 외부로 신호를 보내기 위한 모드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LED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나 모터와 같은 장치를 제어할 때 사용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7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/>
          <p:cNvGrpSpPr/>
          <p:nvPr/>
        </p:nvGrpSpPr>
        <p:grpSpPr>
          <a:xfrm>
            <a:off x="267325" y="5046337"/>
            <a:ext cx="7452927" cy="1514268"/>
            <a:chOff x="875936" y="1669678"/>
            <a:chExt cx="6712395" cy="3341709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6712395" cy="30666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5001660" y="3723927"/>
            <a:ext cx="2817493" cy="972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267325" y="1136511"/>
            <a:ext cx="4570697" cy="35702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147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8019899" y="1148025"/>
            <a:ext cx="3884888" cy="5237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320096-1374-FA8D-9621-DCCB23CD5AD6}"/>
              </a:ext>
            </a:extLst>
          </p:cNvPr>
          <p:cNvSpPr/>
          <p:nvPr/>
        </p:nvSpPr>
        <p:spPr>
          <a:xfrm>
            <a:off x="8220890" y="958764"/>
            <a:ext cx="2341020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 map Details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D0F164A8-CC20-5F61-9CAF-75C647D16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892" y="3215641"/>
            <a:ext cx="3884893" cy="71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FB1DC75-C531-CD38-C719-D09546211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348" y="1811686"/>
            <a:ext cx="3880438" cy="70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001660" y="1325767"/>
            <a:ext cx="2817493" cy="1608612"/>
            <a:chOff x="5001660" y="947286"/>
            <a:chExt cx="2817493" cy="1608612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A8A8AC8-856D-29F0-4C36-FE60CD5C540C}"/>
                </a:ext>
              </a:extLst>
            </p:cNvPr>
            <p:cNvSpPr/>
            <p:nvPr/>
          </p:nvSpPr>
          <p:spPr>
            <a:xfrm>
              <a:off x="5001660" y="1136511"/>
              <a:ext cx="2817493" cy="14193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54B79F8A-D079-788B-30E9-83AD763CF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1344" y="1438981"/>
              <a:ext cx="2438124" cy="1051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ACAE6C2-024E-6417-A02D-71D57025F69D}"/>
                </a:ext>
              </a:extLst>
            </p:cNvPr>
            <p:cNvSpPr/>
            <p:nvPr/>
          </p:nvSpPr>
          <p:spPr>
            <a:xfrm>
              <a:off x="5119039" y="947286"/>
              <a:ext cx="1588189" cy="3570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 map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54C1EAE-3F97-317E-8167-D996679013FC}"/>
              </a:ext>
            </a:extLst>
          </p:cNvPr>
          <p:cNvSpPr txBox="1"/>
          <p:nvPr/>
        </p:nvSpPr>
        <p:spPr>
          <a:xfrm>
            <a:off x="8019893" y="1390093"/>
            <a:ext cx="331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RDR(Receiver Data Register)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95ABF-701D-F1DE-C073-FD64B3A75A43}"/>
              </a:ext>
            </a:extLst>
          </p:cNvPr>
          <p:cNvSpPr txBox="1"/>
          <p:nvPr/>
        </p:nvSpPr>
        <p:spPr>
          <a:xfrm>
            <a:off x="8019893" y="2763869"/>
            <a:ext cx="39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TDR(Transmitter Register)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E83C1637-DB30-0596-6C4F-6EB99417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891" y="4792611"/>
            <a:ext cx="3884901" cy="3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57902C-E0D5-2260-0BF5-121CF01FB118}"/>
              </a:ext>
            </a:extLst>
          </p:cNvPr>
          <p:cNvSpPr txBox="1"/>
          <p:nvPr/>
        </p:nvSpPr>
        <p:spPr>
          <a:xfrm>
            <a:off x="8019892" y="4152385"/>
            <a:ext cx="318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BRR(Baud Rate Register)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9E1398C2-65FF-8087-FC67-7ED1A157C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884" y="5880796"/>
            <a:ext cx="3884902" cy="35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93CA6E7-0604-5D02-F9A5-A4DE61CB724E}"/>
              </a:ext>
            </a:extLst>
          </p:cNvPr>
          <p:cNvSpPr txBox="1"/>
          <p:nvPr/>
        </p:nvSpPr>
        <p:spPr>
          <a:xfrm>
            <a:off x="8019893" y="5340643"/>
            <a:ext cx="318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CR(Control Register)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548342" y="949826"/>
            <a:ext cx="158818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RX / TX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970" y="1359798"/>
            <a:ext cx="4407052" cy="334693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03327" y="4022379"/>
            <a:ext cx="2614158" cy="54353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5081480" y="3554617"/>
            <a:ext cx="158818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Set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0970" y="5363348"/>
            <a:ext cx="71985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RDR: UART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수신 데이터를 저장하는 레지스터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TDR: UART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송신 데이터를 저장하는 레지스터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BRR: UART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통신 속도를 설정하는 레지스터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CR: UART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모듈의 동작을 제어하는 레지스터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전송 및 수신 활성화 등을 설정</a:t>
            </a:r>
          </a:p>
        </p:txBody>
      </p:sp>
    </p:spTree>
    <p:extLst>
      <p:ext uri="{BB962C8B-B14F-4D97-AF65-F5344CB8AC3E}">
        <p14:creationId xmlns:p14="http://schemas.microsoft.com/office/powerpoint/2010/main" val="660931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5485085" y="3125295"/>
            <a:ext cx="2438124" cy="16799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3987028" y="1266332"/>
            <a:ext cx="2438124" cy="1526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8191004" y="1432170"/>
            <a:ext cx="3884888" cy="52373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469473" y="4852054"/>
            <a:ext cx="7452927" cy="1865451"/>
            <a:chOff x="875936" y="1669678"/>
            <a:chExt cx="6712395" cy="334170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6712395" cy="30666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320096-1374-FA8D-9621-DCCB23CD5AD6}"/>
              </a:ext>
            </a:extLst>
          </p:cNvPr>
          <p:cNvSpPr/>
          <p:nvPr/>
        </p:nvSpPr>
        <p:spPr>
          <a:xfrm>
            <a:off x="8247242" y="968657"/>
            <a:ext cx="2341020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 map Details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4113879" y="1077017"/>
            <a:ext cx="158818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 map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4C1EAE-3F97-317E-8167-D996679013FC}"/>
              </a:ext>
            </a:extLst>
          </p:cNvPr>
          <p:cNvSpPr txBox="1"/>
          <p:nvPr/>
        </p:nvSpPr>
        <p:spPr>
          <a:xfrm>
            <a:off x="8154724" y="1416226"/>
            <a:ext cx="3313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CNT(Counter)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B95ABF-701D-F1DE-C073-FD64B3A75A43}"/>
              </a:ext>
            </a:extLst>
          </p:cNvPr>
          <p:cNvSpPr txBox="1"/>
          <p:nvPr/>
        </p:nvSpPr>
        <p:spPr>
          <a:xfrm>
            <a:off x="8154676" y="2429843"/>
            <a:ext cx="39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CCR(Capture Compare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Resigster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57902C-E0D5-2260-0BF5-121CF01FB118}"/>
              </a:ext>
            </a:extLst>
          </p:cNvPr>
          <p:cNvSpPr txBox="1"/>
          <p:nvPr/>
        </p:nvSpPr>
        <p:spPr>
          <a:xfrm>
            <a:off x="8154715" y="3432859"/>
            <a:ext cx="318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ARR(Auto – Reload Register)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3CA6E7-0604-5D02-F9A5-A4DE61CB724E}"/>
              </a:ext>
            </a:extLst>
          </p:cNvPr>
          <p:cNvSpPr txBox="1"/>
          <p:nvPr/>
        </p:nvSpPr>
        <p:spPr>
          <a:xfrm>
            <a:off x="8154656" y="4437756"/>
            <a:ext cx="318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PSC(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Prescaler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829548-329D-A9D0-827F-AE2371D81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451" y="1444862"/>
            <a:ext cx="1729562" cy="131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169DD18-E913-4F36-C737-D253BF0EE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716" y="1734694"/>
            <a:ext cx="3789611" cy="69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84F1D6C-EBB6-2F14-3438-A1BC50336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673" y="2730342"/>
            <a:ext cx="3789618" cy="699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55743A3-C2F9-9A24-0F6D-02D728E3F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656" y="3738308"/>
            <a:ext cx="3789635" cy="6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A3A288C-AC90-0F3C-C9AE-6664C5031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656" y="4726382"/>
            <a:ext cx="3789634" cy="6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4AFB51-A6EB-859D-6466-A4E345734A3D}"/>
              </a:ext>
            </a:extLst>
          </p:cNvPr>
          <p:cNvSpPr txBox="1"/>
          <p:nvPr/>
        </p:nvSpPr>
        <p:spPr>
          <a:xfrm>
            <a:off x="8154656" y="5408456"/>
            <a:ext cx="318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CR(Control Register)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74737" y="3347965"/>
            <a:ext cx="2258821" cy="136828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800137" y="1144968"/>
            <a:ext cx="2904510" cy="35633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5574737" y="2910378"/>
            <a:ext cx="158818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set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9473" y="5315239"/>
            <a:ext cx="755863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CNT: </a:t>
            </a:r>
            <a:r>
              <a: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타이머의 현재 카운트 값을 나타내는 레지스터</a:t>
            </a:r>
            <a:endParaRPr lang="en-US" altLang="ko-KR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CCR: </a:t>
            </a:r>
            <a:r>
              <a: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입력 캡쳐 또는 출력 비교 이벤트를 설정하고</a:t>
            </a:r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해당 이벤트에 대한 타이밍을 제어하는 레지스터</a:t>
            </a:r>
            <a:endParaRPr lang="en-US" altLang="ko-KR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ARR: </a:t>
            </a:r>
            <a:r>
              <a: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타이머가 카운트를 마칠 때 자동으로 다시 시작하는 값을 설정하는 레지스터</a:t>
            </a:r>
            <a:endParaRPr lang="en-US" altLang="ko-KR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PSC: </a:t>
            </a:r>
            <a:r>
              <a: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입력 클럭을 줄이는데 사용되는 미세한 분주 비율을 설정하는 레지스터</a:t>
            </a:r>
            <a:endParaRPr lang="en-US" altLang="ko-KR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CR: </a:t>
            </a:r>
            <a:r>
              <a:rPr lang="ko-KR" alt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타이머의 작동 모드</a:t>
            </a:r>
            <a:endParaRPr lang="en-US" altLang="ko-KR" sz="1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4656" y="5785419"/>
            <a:ext cx="3801123" cy="69544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9461" y="1402498"/>
            <a:ext cx="1887808" cy="3113657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1014906" y="931313"/>
            <a:ext cx="158818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936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6153108" y="1313555"/>
            <a:ext cx="5942322" cy="3570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83356" y="5126148"/>
            <a:ext cx="7049127" cy="1475280"/>
            <a:chOff x="945803" y="2090303"/>
            <a:chExt cx="14593916" cy="386848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945803" y="2392756"/>
              <a:ext cx="14593916" cy="3566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10µs 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이상의 트리거 신호로 측정을 시작하며</a:t>
              </a:r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40kHz 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초음파 펄스를 발사</a:t>
              </a:r>
              <a:endParaRPr lang="en-US" altLang="ko-KR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ko-KR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에코 핀은 초음파가 물체에 반사되어 돌아올 때까지 </a:t>
              </a:r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'HIGH' 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상태를 유지하며</a:t>
              </a:r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이 시간을 측정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053265" y="2090303"/>
              <a:ext cx="3121727" cy="611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437192" y="1313555"/>
            <a:ext cx="5311758" cy="3570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582177" y="1107976"/>
            <a:ext cx="158818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6291686" y="1107976"/>
            <a:ext cx="2023379" cy="354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Timing Diagram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630" y="1841272"/>
            <a:ext cx="4816882" cy="257398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86" y="1979687"/>
            <a:ext cx="5599407" cy="23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6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6031377" y="1266087"/>
            <a:ext cx="5942322" cy="3570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23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83357" y="5126148"/>
            <a:ext cx="7250944" cy="1475280"/>
            <a:chOff x="945805" y="2090303"/>
            <a:chExt cx="15011741" cy="386848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945805" y="2392756"/>
              <a:ext cx="15011741" cy="3566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PWM 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신호를 통해 각도를 제어하며</a:t>
              </a:r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주로 </a:t>
              </a:r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0°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에서 </a:t>
              </a:r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180°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까지 회전</a:t>
              </a:r>
              <a:endParaRPr lang="en-US" altLang="ko-KR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altLang="ko-KR" sz="13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제어 신호는 주기 </a:t>
              </a:r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20ms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의 펄스에서</a:t>
              </a:r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1ms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는 </a:t>
              </a:r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0°, 1.5ms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는 </a:t>
              </a:r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90°, 2ms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는 </a:t>
              </a:r>
              <a:r>
                <a:rPr lang="en-US" altLang="ko-KR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180°</a:t>
              </a:r>
              <a:r>
                <a:rPr lang="ko-KR" altLang="en-US" sz="13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해당하는 펄스 폭을 사용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053265" y="2090303"/>
              <a:ext cx="3121727" cy="611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479643" y="1910857"/>
            <a:ext cx="5311758" cy="2479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624628" y="1705278"/>
            <a:ext cx="158818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Servomotor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6291686" y="1107976"/>
            <a:ext cx="2023379" cy="354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Timing Diagram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2070" y="2059296"/>
            <a:ext cx="4775453" cy="19994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11330" y="1429458"/>
            <a:ext cx="5375869" cy="333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2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7960338" y="1203556"/>
            <a:ext cx="3679212" cy="5397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FND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83356" y="5126148"/>
            <a:ext cx="7049127" cy="1475280"/>
            <a:chOff x="945803" y="2090303"/>
            <a:chExt cx="14593916" cy="386848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945803" y="2392756"/>
              <a:ext cx="14593916" cy="3566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Font 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- FND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에서 숫자나 문자를 표시하기 위해 각 세그먼트의 조합을 폰트 데이터로 정의</a:t>
              </a:r>
              <a:endPara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Common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 FND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는 공통으로 연결된 핀이 있으며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핀이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Common Anode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구성</a:t>
              </a:r>
              <a:endPara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053265" y="2090303"/>
              <a:ext cx="3121727" cy="611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535262" y="1203557"/>
            <a:ext cx="6306508" cy="35708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680248" y="997978"/>
            <a:ext cx="1005678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FND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8098917" y="997978"/>
            <a:ext cx="1426084" cy="3540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Anode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그림 14" descr="도표, 평면도, 기술 도면, 개략도이(가) 표시된 사진&#10;&#10;자동 생성된 설명">
            <a:extLst>
              <a:ext uri="{FF2B5EF4-FFF2-40B4-BE49-F238E27FC236}">
                <a16:creationId xmlns:a16="http://schemas.microsoft.com/office/drawing/2014/main" id="{F9F8A524-F889-4123-2BBF-51C726330E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332" y="1067057"/>
            <a:ext cx="6450394" cy="377643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381" y="1351996"/>
            <a:ext cx="2540995" cy="529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8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etty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87" y="0"/>
            <a:ext cx="103516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800A09-BA8A-4C9F-982F-FE9189DE7023}"/>
              </a:ext>
            </a:extLst>
          </p:cNvPr>
          <p:cNvSpPr/>
          <p:nvPr/>
        </p:nvSpPr>
        <p:spPr>
          <a:xfrm>
            <a:off x="21184" y="0"/>
            <a:ext cx="12192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BB92D5-4DC1-4BBA-9190-C89445146D29}"/>
              </a:ext>
            </a:extLst>
          </p:cNvPr>
          <p:cNvSpPr/>
          <p:nvPr/>
        </p:nvSpPr>
        <p:spPr>
          <a:xfrm>
            <a:off x="0" y="-1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5B8A8E8-666A-4C32-BCDC-4B7708909C00}"/>
              </a:ext>
            </a:extLst>
          </p:cNvPr>
          <p:cNvCxnSpPr/>
          <p:nvPr/>
        </p:nvCxnSpPr>
        <p:spPr>
          <a:xfrm>
            <a:off x="818707" y="1477926"/>
            <a:ext cx="5277293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B287F2-561E-4C36-878C-81D3581FD75B}"/>
              </a:ext>
            </a:extLst>
          </p:cNvPr>
          <p:cNvSpPr txBox="1"/>
          <p:nvPr/>
        </p:nvSpPr>
        <p:spPr>
          <a:xfrm>
            <a:off x="818707" y="732534"/>
            <a:ext cx="1002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  <a:endParaRPr lang="ko-KR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C6B2954-A755-4837-AA61-F0B8983C3C22}"/>
              </a:ext>
            </a:extLst>
          </p:cNvPr>
          <p:cNvGrpSpPr/>
          <p:nvPr/>
        </p:nvGrpSpPr>
        <p:grpSpPr>
          <a:xfrm>
            <a:off x="941336" y="1815939"/>
            <a:ext cx="3009015" cy="400110"/>
            <a:chOff x="941336" y="2364348"/>
            <a:chExt cx="3009015" cy="4001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10BC27-C346-46DE-845D-00E6E76865AB}"/>
                </a:ext>
              </a:extLst>
            </p:cNvPr>
            <p:cNvSpPr txBox="1"/>
            <p:nvPr/>
          </p:nvSpPr>
          <p:spPr>
            <a:xfrm>
              <a:off x="941336" y="237973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001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38EA4E-45E7-4353-BD06-62D276B84C7C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rPr>
                <a:t>Outline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AFBE90F-66A2-44E3-AA63-E6A0F8E34F2D}"/>
              </a:ext>
            </a:extLst>
          </p:cNvPr>
          <p:cNvGrpSpPr/>
          <p:nvPr/>
        </p:nvGrpSpPr>
        <p:grpSpPr>
          <a:xfrm>
            <a:off x="941336" y="2569450"/>
            <a:ext cx="3978528" cy="402754"/>
            <a:chOff x="941336" y="2379737"/>
            <a:chExt cx="2796222" cy="4027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0EE663-9D7B-45D9-93FB-D0F9590198FB}"/>
                </a:ext>
              </a:extLst>
            </p:cNvPr>
            <p:cNvSpPr txBox="1"/>
            <p:nvPr/>
          </p:nvSpPr>
          <p:spPr>
            <a:xfrm>
              <a:off x="941336" y="2379737"/>
              <a:ext cx="373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002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08588A-3EBF-4BA9-9596-DC0567200ED6}"/>
                </a:ext>
              </a:extLst>
            </p:cNvPr>
            <p:cNvSpPr txBox="1"/>
            <p:nvPr/>
          </p:nvSpPr>
          <p:spPr>
            <a:xfrm>
              <a:off x="1444605" y="2382381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IP(Intellectual property)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5743817-3A9B-490F-9B67-5277B97BA35C}"/>
              </a:ext>
            </a:extLst>
          </p:cNvPr>
          <p:cNvGrpSpPr/>
          <p:nvPr/>
        </p:nvGrpSpPr>
        <p:grpSpPr>
          <a:xfrm>
            <a:off x="941336" y="4097114"/>
            <a:ext cx="3009015" cy="400110"/>
            <a:chOff x="941336" y="2364348"/>
            <a:chExt cx="3009015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EF70F6-2096-42AA-B14E-1D3FE559CB53}"/>
                </a:ext>
              </a:extLst>
            </p:cNvPr>
            <p:cNvSpPr txBox="1"/>
            <p:nvPr/>
          </p:nvSpPr>
          <p:spPr>
            <a:xfrm>
              <a:off x="941336" y="237973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004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C0A04-90C4-4F34-9E30-20F2500E7A0D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941336" y="4948258"/>
            <a:ext cx="3009015" cy="400110"/>
            <a:chOff x="941336" y="2364348"/>
            <a:chExt cx="3009015" cy="4001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005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Review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EBB1AF0-6952-48A8-95BE-4D2B91AF10DD}"/>
              </a:ext>
            </a:extLst>
          </p:cNvPr>
          <p:cNvGrpSpPr/>
          <p:nvPr/>
        </p:nvGrpSpPr>
        <p:grpSpPr>
          <a:xfrm>
            <a:off x="941336" y="3334604"/>
            <a:ext cx="3009015" cy="400110"/>
            <a:chOff x="941336" y="2364348"/>
            <a:chExt cx="3009015" cy="40011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278B37-D226-4716-9A3D-EF555E952A35}"/>
                </a:ext>
              </a:extLst>
            </p:cNvPr>
            <p:cNvSpPr txBox="1"/>
            <p:nvPr/>
          </p:nvSpPr>
          <p:spPr>
            <a:xfrm>
              <a:off x="941336" y="237973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003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765BC35-9907-49F7-83AD-DD1E89476EF8}"/>
                </a:ext>
              </a:extLst>
            </p:cNvPr>
            <p:cNvSpPr txBox="1"/>
            <p:nvPr/>
          </p:nvSpPr>
          <p:spPr>
            <a:xfrm>
              <a:off x="1657398" y="2364348"/>
              <a:ext cx="22929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0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design </a:t>
              </a:r>
              <a:endPara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880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866D20-A022-4D1C-B9BC-5A215EB6CDB1}"/>
              </a:ext>
            </a:extLst>
          </p:cNvPr>
          <p:cNvGrpSpPr/>
          <p:nvPr/>
        </p:nvGrpSpPr>
        <p:grpSpPr>
          <a:xfrm>
            <a:off x="8107914" y="935664"/>
            <a:ext cx="3850537" cy="3710764"/>
            <a:chOff x="691114" y="935664"/>
            <a:chExt cx="3850537" cy="37107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295806-C7AA-4456-9E43-536BA75FFE61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204E57-04BF-4CE2-9BC5-8D0DA66E2207}"/>
                </a:ext>
              </a:extLst>
            </p:cNvPr>
            <p:cNvSpPr txBox="1"/>
            <p:nvPr/>
          </p:nvSpPr>
          <p:spPr>
            <a:xfrm flipH="1">
              <a:off x="691114" y="935664"/>
              <a:ext cx="38505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3 </a:t>
              </a:r>
              <a:r>
                <a:rPr lang="en-US" altLang="ko-KR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System Design</a:t>
              </a:r>
              <a:endParaRPr lang="ko-KR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373290" y="1564396"/>
            <a:ext cx="31800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Setting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Arrangement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Video</a:t>
            </a:r>
          </a:p>
        </p:txBody>
      </p:sp>
    </p:spTree>
    <p:extLst>
      <p:ext uri="{BB962C8B-B14F-4D97-AF65-F5344CB8AC3E}">
        <p14:creationId xmlns:p14="http://schemas.microsoft.com/office/powerpoint/2010/main" val="32027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20CC9153-8513-AA6F-9024-63DFBE9E582C}"/>
              </a:ext>
            </a:extLst>
          </p:cNvPr>
          <p:cNvSpPr/>
          <p:nvPr/>
        </p:nvSpPr>
        <p:spPr>
          <a:xfrm>
            <a:off x="8608885" y="1246682"/>
            <a:ext cx="2638235" cy="5270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309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Setting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CC9153-8513-AA6F-9024-63DFBE9E582C}"/>
              </a:ext>
            </a:extLst>
          </p:cNvPr>
          <p:cNvSpPr/>
          <p:nvPr/>
        </p:nvSpPr>
        <p:spPr>
          <a:xfrm>
            <a:off x="1273644" y="1235274"/>
            <a:ext cx="6742596" cy="52816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1575767" y="982882"/>
            <a:ext cx="2141884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3544" y="1079959"/>
            <a:ext cx="6611209" cy="56969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63298" y="1461286"/>
            <a:ext cx="1904175" cy="5014582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8694242" y="982883"/>
            <a:ext cx="1543672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23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C9153-8513-AA6F-9024-63DFBE9E582C}"/>
              </a:ext>
            </a:extLst>
          </p:cNvPr>
          <p:cNvSpPr/>
          <p:nvPr/>
        </p:nvSpPr>
        <p:spPr>
          <a:xfrm>
            <a:off x="278228" y="1190626"/>
            <a:ext cx="5232335" cy="3223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54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Diagram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415689" y="958790"/>
            <a:ext cx="2141884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Stack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3AA7E41F-F7DF-2F96-09A6-4EE8685D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9" y="1636784"/>
            <a:ext cx="5041086" cy="26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278228" y="4698763"/>
            <a:ext cx="6398797" cy="1991530"/>
            <a:chOff x="278228" y="4698763"/>
            <a:chExt cx="6398797" cy="1991530"/>
          </a:xfrm>
        </p:grpSpPr>
        <p:grpSp>
          <p:nvGrpSpPr>
            <p:cNvPr id="22" name="그룹 21"/>
            <p:cNvGrpSpPr/>
            <p:nvPr/>
          </p:nvGrpSpPr>
          <p:grpSpPr>
            <a:xfrm>
              <a:off x="278228" y="4698763"/>
              <a:ext cx="6189247" cy="1991529"/>
              <a:chOff x="945803" y="2090303"/>
              <a:chExt cx="7939987" cy="3596491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CC551A2F-105F-4C83-B37B-11084DC0B24E}"/>
                  </a:ext>
                </a:extLst>
              </p:cNvPr>
              <p:cNvSpPr/>
              <p:nvPr/>
            </p:nvSpPr>
            <p:spPr>
              <a:xfrm>
                <a:off x="945803" y="2392754"/>
                <a:ext cx="7939987" cy="32940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E88DBD6-2F29-4571-B39F-AB83CD3A7B30}"/>
                  </a:ext>
                </a:extLst>
              </p:cNvPr>
              <p:cNvSpPr/>
              <p:nvPr/>
            </p:nvSpPr>
            <p:spPr>
              <a:xfrm>
                <a:off x="1053265" y="2090303"/>
                <a:ext cx="2160000" cy="61199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Introduce</a:t>
                </a:r>
                <a:endPara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357975" y="5089855"/>
              <a:ext cx="6319050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driver</a:t>
              </a:r>
              <a:r>
                <a:rPr lang="ko-KR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다양한 모터 제어를 담당하여 장치의 움직임을 조절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Ultrasonic</a:t>
              </a:r>
              <a:r>
                <a:rPr lang="ko-KR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: 주변 거리 측정을 수행하여 환경 감지 기능을 제공</a:t>
              </a:r>
            </a:p>
            <a:p>
              <a:r>
                <a:rPr lang="ko-KR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FND: 숫자를 표시하여 사용자 인터페이스를 제공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Timer,</a:t>
              </a:r>
              <a:r>
                <a:rPr lang="ko-KR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GPIO:  정밀한 타이밍 제어와 하드웨어 간의 데이터 전송을 담당</a:t>
              </a:r>
            </a:p>
            <a:p>
              <a:r>
                <a:rPr lang="ko-KR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UART: 시리얼 통신을 통해 외부 장치와 데이터 교환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Servo </a:t>
              </a:r>
              <a:r>
                <a:rPr lang="en-US" altLang="ko-KR" sz="1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moter</a:t>
              </a:r>
              <a:r>
                <a:rPr lang="ko-KR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정밀한 위치 제어를 통해 메커니즘을 움직임</a:t>
              </a:r>
            </a:p>
            <a:p>
              <a:r>
                <a:rPr lang="en-US" altLang="ko-KR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Buzzer</a:t>
              </a:r>
              <a:r>
                <a:rPr lang="ko-KR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경고음이나 알림을 제공하여 사용자에게 시각적 외적 반응을 유도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CC9153-8513-AA6F-9024-63DFBE9E582C}"/>
              </a:ext>
            </a:extLst>
          </p:cNvPr>
          <p:cNvSpPr/>
          <p:nvPr/>
        </p:nvSpPr>
        <p:spPr>
          <a:xfrm>
            <a:off x="6163079" y="1211183"/>
            <a:ext cx="5665066" cy="35081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6535052" y="958790"/>
            <a:ext cx="2141884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8559" y="1353723"/>
            <a:ext cx="5374106" cy="328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69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20CC9153-8513-AA6F-9024-63DFBE9E582C}"/>
              </a:ext>
            </a:extLst>
          </p:cNvPr>
          <p:cNvSpPr/>
          <p:nvPr/>
        </p:nvSpPr>
        <p:spPr>
          <a:xfrm>
            <a:off x="357976" y="1190625"/>
            <a:ext cx="5534824" cy="38151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5917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FSM(Finite – State Machine)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6594122" y="1190628"/>
            <a:ext cx="5089877" cy="381512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320096-1374-FA8D-9621-DCCB23CD5AD6}"/>
              </a:ext>
            </a:extLst>
          </p:cNvPr>
          <p:cNvSpPr/>
          <p:nvPr/>
        </p:nvSpPr>
        <p:spPr>
          <a:xfrm>
            <a:off x="6875781" y="1033017"/>
            <a:ext cx="2161681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주차장 공간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543827" y="989388"/>
            <a:ext cx="2141884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주차장 차단기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76" y="1918614"/>
            <a:ext cx="5214646" cy="25602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640" y="1494004"/>
            <a:ext cx="3427114" cy="3409448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57976" y="5230077"/>
            <a:ext cx="5534824" cy="1338363"/>
            <a:chOff x="945803" y="2090303"/>
            <a:chExt cx="6712395" cy="3509462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945803" y="2392756"/>
              <a:ext cx="6712395" cy="32070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053265" y="2090303"/>
              <a:ext cx="2160000" cy="611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동작 설명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6586" y="5687791"/>
            <a:ext cx="3787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정지 상태        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차단기가 막음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자동차가 접근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차단기가 올라감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6594123" y="5230077"/>
            <a:ext cx="5089876" cy="1338363"/>
            <a:chOff x="945803" y="2090303"/>
            <a:chExt cx="5926352" cy="350946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945803" y="2392756"/>
              <a:ext cx="5926352" cy="32070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053265" y="2090303"/>
              <a:ext cx="2160000" cy="611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동작 설명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682732" y="5687791"/>
            <a:ext cx="4648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주차공간에 자동차가 없음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LED Green</a:t>
            </a: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주차 공간에 자동차가 있음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LED Red</a:t>
            </a:r>
          </a:p>
        </p:txBody>
      </p:sp>
    </p:spTree>
    <p:extLst>
      <p:ext uri="{BB962C8B-B14F-4D97-AF65-F5344CB8AC3E}">
        <p14:creationId xmlns:p14="http://schemas.microsoft.com/office/powerpoint/2010/main" val="1520852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3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865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Video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C37231F-CA80-F35F-F39A-DD296135CC44}"/>
              </a:ext>
            </a:extLst>
          </p:cNvPr>
          <p:cNvSpPr txBox="1"/>
          <p:nvPr/>
        </p:nvSpPr>
        <p:spPr>
          <a:xfrm>
            <a:off x="3038856" y="2746540"/>
            <a:ext cx="611428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600" dirty="0">
                <a:hlinkClick r:id="rId2"/>
              </a:rPr>
              <a:t>동영상 다운 링크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222816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866D20-A022-4D1C-B9BC-5A215EB6CDB1}"/>
              </a:ext>
            </a:extLst>
          </p:cNvPr>
          <p:cNvGrpSpPr/>
          <p:nvPr/>
        </p:nvGrpSpPr>
        <p:grpSpPr>
          <a:xfrm>
            <a:off x="8107914" y="935664"/>
            <a:ext cx="3850537" cy="3710764"/>
            <a:chOff x="691114" y="935664"/>
            <a:chExt cx="3850537" cy="37107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295806-C7AA-4456-9E43-536BA75FFE61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204E57-04BF-4CE2-9BC5-8D0DA66E2207}"/>
                </a:ext>
              </a:extLst>
            </p:cNvPr>
            <p:cNvSpPr txBox="1"/>
            <p:nvPr/>
          </p:nvSpPr>
          <p:spPr>
            <a:xfrm flipH="1">
              <a:off x="691114" y="935664"/>
              <a:ext cx="38505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4 </a:t>
              </a:r>
              <a:r>
                <a:rPr lang="en-US" altLang="ko-KR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Verification</a:t>
              </a:r>
              <a:endParaRPr lang="ko-KR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421437" y="1797784"/>
            <a:ext cx="31688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Testbench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IP Verification</a:t>
            </a:r>
          </a:p>
        </p:txBody>
      </p:sp>
    </p:spTree>
    <p:extLst>
      <p:ext uri="{BB962C8B-B14F-4D97-AF65-F5344CB8AC3E}">
        <p14:creationId xmlns:p14="http://schemas.microsoft.com/office/powerpoint/2010/main" val="3537728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8967019" y="2806659"/>
            <a:ext cx="2739206" cy="2232067"/>
            <a:chOff x="875936" y="1669678"/>
            <a:chExt cx="5326921" cy="284209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2"/>
              <a:ext cx="5326921" cy="25670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재 사용성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일관성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유연성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확장성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401387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장점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917519" y="990774"/>
            <a:ext cx="7389067" cy="5673829"/>
            <a:chOff x="917519" y="990774"/>
            <a:chExt cx="7389067" cy="56738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917519" y="1022814"/>
              <a:ext cx="7389067" cy="5641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832" y="990774"/>
              <a:ext cx="7110440" cy="5629365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995680" y="219928"/>
            <a:ext cx="3378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</a:t>
            </a:r>
            <a:r>
              <a:rPr lang="en-US" altLang="ko-KR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Testbench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00950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4" y="1178231"/>
            <a:ext cx="6615046" cy="50891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42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</a:t>
            </a:r>
            <a:r>
              <a:rPr lang="en-US" altLang="ko-KR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Testbench</a:t>
            </a:r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TOP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883223" y="2959453"/>
            <a:ext cx="5854158" cy="3307930"/>
            <a:chOff x="875935" y="1669678"/>
            <a:chExt cx="11384553" cy="421199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700"/>
              <a:ext cx="11384553" cy="393697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을 사용하여 검증을 진행하기 위해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“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uvm_macros.svh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” include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및 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uvm_pkg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를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import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와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DUT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를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Instance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한 뒤 연결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연결된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를 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testbench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(Top)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에서 사용 가능할 수 있도록 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uvm_config_db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run_test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를 이용하여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시작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4" y="1669678"/>
              <a:ext cx="3772244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Testbench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Top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34741" y="1326382"/>
            <a:ext cx="4700450" cy="4803113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225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314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Test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4" y="1178231"/>
            <a:ext cx="6615046" cy="508915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828461" y="4454636"/>
            <a:ext cx="5854158" cy="1860967"/>
            <a:chOff x="875935" y="1669678"/>
            <a:chExt cx="11384553" cy="236957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701"/>
              <a:ext cx="11384553" cy="209454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Environment,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Instance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phase.raise_objection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phase.drop_objection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을 이용하여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run phase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상태와 완료를 알림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4" y="1669678"/>
              <a:ext cx="4746760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Test 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840935" y="1581930"/>
            <a:ext cx="4078727" cy="304245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652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4" y="1178231"/>
            <a:ext cx="6615046" cy="50891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010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Environment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982297" y="4227370"/>
            <a:ext cx="5854158" cy="2040013"/>
            <a:chOff x="875935" y="1669678"/>
            <a:chExt cx="11384553" cy="259755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701"/>
              <a:ext cx="11384553" cy="23225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Agent, Scoreboard, Coverage Instance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 Port connection </a:t>
              </a:r>
            </a:p>
            <a:p>
              <a:pPr lvl="1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(Monitor – Coverage, Monitor – Scoreboard)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4" y="1669678"/>
              <a:ext cx="5721132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Environment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1897761" y="1792524"/>
            <a:ext cx="2865158" cy="2648847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386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866D20-A022-4D1C-B9BC-5A215EB6CDB1}"/>
              </a:ext>
            </a:extLst>
          </p:cNvPr>
          <p:cNvGrpSpPr/>
          <p:nvPr/>
        </p:nvGrpSpPr>
        <p:grpSpPr>
          <a:xfrm>
            <a:off x="8107915" y="935664"/>
            <a:ext cx="3710764" cy="3710764"/>
            <a:chOff x="691115" y="935664"/>
            <a:chExt cx="3710764" cy="37107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295806-C7AA-4456-9E43-536BA75FFE61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204E57-04BF-4CE2-9BC5-8D0DA66E2207}"/>
                </a:ext>
              </a:extLst>
            </p:cNvPr>
            <p:cNvSpPr txBox="1"/>
            <p:nvPr/>
          </p:nvSpPr>
          <p:spPr>
            <a:xfrm flipH="1">
              <a:off x="691115" y="935664"/>
              <a:ext cx="37107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1 Outline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629796" y="1531084"/>
            <a:ext cx="266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 &amp; Tool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BOM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MicroBlaze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AXI-4  - Lite </a:t>
            </a:r>
          </a:p>
        </p:txBody>
      </p:sp>
    </p:spTree>
    <p:extLst>
      <p:ext uri="{BB962C8B-B14F-4D97-AF65-F5344CB8AC3E}">
        <p14:creationId xmlns:p14="http://schemas.microsoft.com/office/powerpoint/2010/main" val="278109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672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Agent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4" y="1178231"/>
            <a:ext cx="6615046" cy="508915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999281" y="4212050"/>
            <a:ext cx="5854158" cy="2055333"/>
            <a:chOff x="875935" y="1669678"/>
            <a:chExt cx="11384553" cy="261705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701"/>
              <a:ext cx="11384553" cy="23420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Driver, Monitor Instance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TLM port connection </a:t>
              </a:r>
            </a:p>
            <a:p>
              <a:pPr lvl="1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(Driver – Sequencer )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4" y="1669678"/>
              <a:ext cx="4746760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Agent 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966913" y="2044969"/>
            <a:ext cx="1803389" cy="2263984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804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55654" y="1178231"/>
            <a:ext cx="6615046" cy="5089152"/>
            <a:chOff x="255654" y="1178231"/>
            <a:chExt cx="6615046" cy="508915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54" y="1178231"/>
              <a:ext cx="6615046" cy="5089152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5415691" y="1907691"/>
              <a:ext cx="495853" cy="1151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Sequence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911544" y="1564745"/>
            <a:ext cx="5854158" cy="1835471"/>
            <a:chOff x="875935" y="1669678"/>
            <a:chExt cx="11384553" cy="233710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699"/>
              <a:ext cx="11384553" cy="20620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검증을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번 반복 시행 설정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randomize()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을 이용하여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Sequence Item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값 입력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4" y="1669678"/>
              <a:ext cx="4746760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Sequence 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016543" y="3059578"/>
            <a:ext cx="663032" cy="353547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5970811" y="3586433"/>
            <a:ext cx="5854158" cy="2680949"/>
            <a:chOff x="875935" y="1669678"/>
            <a:chExt cx="11384553" cy="34136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698"/>
              <a:ext cx="11384553" cy="313863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값으로 입력할 데이터의 경우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로 정의 및 제약 조건 설정</a:t>
              </a:r>
              <a:b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`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uvm_object_utils_begin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`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uvm_object_utils_end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`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uvm_field_int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매크로를 이용하여 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객체 클래스를 정의하고 객체의 멤버 변수를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시스템에 등록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5" y="1669678"/>
              <a:ext cx="4746760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Sequence Item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318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4" y="1178231"/>
            <a:ext cx="6615046" cy="508915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356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Sequencer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102167" y="2448248"/>
            <a:ext cx="600325" cy="60992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060856" y="1019983"/>
            <a:ext cx="5854158" cy="5247400"/>
            <a:chOff x="875935" y="1769249"/>
            <a:chExt cx="11384553" cy="314463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699"/>
              <a:ext cx="11384553" cy="29691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uvm_sequence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로 부터 생성된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transaction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들의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control flow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를 조절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14189" y="1769249"/>
              <a:ext cx="4746760" cy="3229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Sequencer 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5410201" y="1738358"/>
            <a:ext cx="669936" cy="11518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7708" y="2528821"/>
            <a:ext cx="4881920" cy="333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18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818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Driver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4" y="1178231"/>
            <a:ext cx="6615046" cy="508915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804416" y="3404369"/>
            <a:ext cx="5854158" cy="2863014"/>
            <a:chOff x="875935" y="1669678"/>
            <a:chExt cx="11384553" cy="36454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701"/>
              <a:ext cx="11384553" cy="3370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sequencer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로 부터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transaction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을 받아서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DUT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의 실제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interface signal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인가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TLM port connection </a:t>
              </a:r>
            </a:p>
            <a:p>
              <a:pPr lvl="1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(Driver – Sequencer 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interface connection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4" y="1669678"/>
              <a:ext cx="4746760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Driver 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116449" y="3494677"/>
            <a:ext cx="600325" cy="60992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68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315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Monitor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4" y="1178231"/>
            <a:ext cx="6615046" cy="508915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820552" y="2892108"/>
            <a:ext cx="6257028" cy="3375275"/>
            <a:chOff x="875935" y="1669678"/>
            <a:chExt cx="11384553" cy="429774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700"/>
              <a:ext cx="11384553" cy="402271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DUT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와 연결된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로 부터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signal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을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transaction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으로 변환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Port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를 연결해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bench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내의 다른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component(Scoreboard, Coverage)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에서 사용할 수 있도록 제공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 Port connection </a:t>
              </a:r>
            </a:p>
            <a:p>
              <a:pPr lvl="1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(Monitor – Coverage, Monitor – Scoreboard)</a:t>
              </a:r>
            </a:p>
            <a:p>
              <a:pPr lvl="1"/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interface connection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4" y="1669678"/>
              <a:ext cx="4746760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Monitor 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859631" y="3470420"/>
            <a:ext cx="600325" cy="60992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56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3390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Coverage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4" y="1178231"/>
            <a:ext cx="6615046" cy="508915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862885" y="3892550"/>
            <a:ext cx="5854158" cy="2374833"/>
            <a:chOff x="875935" y="1669678"/>
            <a:chExt cx="11384553" cy="302387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701"/>
              <a:ext cx="11384553" cy="274885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테스트에서 설계의 어떤 기능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특징이 행사 되었는지 측정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 Port connection 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(Monitor – Coverage)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4" y="1669678"/>
              <a:ext cx="4746760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Coverage 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044541" y="2472001"/>
            <a:ext cx="595193" cy="60520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80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379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Scoreboard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4" y="1178231"/>
            <a:ext cx="6615046" cy="5089152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5803618" y="3404369"/>
            <a:ext cx="5854158" cy="2863014"/>
            <a:chOff x="875935" y="1669678"/>
            <a:chExt cx="11384553" cy="3645478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701"/>
              <a:ext cx="11384553" cy="337045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transaction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형태로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DUT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동작 결과를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들로 부터 입력 받아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조건에 따라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check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fail, pass, total check count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Analysis Port connection </a:t>
              </a:r>
            </a:p>
            <a:p>
              <a:pPr lvl="1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(Monitor -&gt; Scoreboard)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4" y="1669678"/>
              <a:ext cx="4746760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Scoreboard 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4046234" y="3485461"/>
            <a:ext cx="635000" cy="605208"/>
          </a:xfrm>
          <a:prstGeom prst="rect">
            <a:avLst/>
          </a:prstGeom>
          <a:solidFill>
            <a:srgbClr val="FFFF00">
              <a:alpha val="2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321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307918" y="990223"/>
            <a:ext cx="5206091" cy="56417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6725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UVM Phase 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5710461" y="1086720"/>
            <a:ext cx="6257028" cy="5398746"/>
            <a:chOff x="875935" y="1669678"/>
            <a:chExt cx="11384553" cy="384860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5" y="1944701"/>
              <a:ext cx="11384553" cy="35735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build_phase</a:t>
              </a:r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Testbench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component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와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instance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들을 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connect_phase</a:t>
              </a:r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Testbench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component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들 간에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TLM port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로 연결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start_of_simulation_phase</a:t>
              </a:r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testbench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topololgy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나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configuration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정보를 보여 주는데 사용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run_phase</a:t>
              </a:r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실제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 code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가 실행되는 구간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병렬로 실행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report_phase</a:t>
              </a:r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()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Simulation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의 결과를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나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file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로 보여 주는데 사용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4" y="1669678"/>
              <a:ext cx="4746761" cy="46234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UVM Phase 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36" y="1262496"/>
            <a:ext cx="5063857" cy="509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595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15208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</p:txBody>
      </p:sp>
      <p:grpSp>
        <p:nvGrpSpPr>
          <p:cNvPr id="66" name="그룹 65"/>
          <p:cNvGrpSpPr/>
          <p:nvPr/>
        </p:nvGrpSpPr>
        <p:grpSpPr>
          <a:xfrm>
            <a:off x="6764229" y="973454"/>
            <a:ext cx="4979160" cy="2758220"/>
            <a:chOff x="6725599" y="556727"/>
            <a:chExt cx="4979160" cy="2758220"/>
          </a:xfrm>
        </p:grpSpPr>
        <p:grpSp>
          <p:nvGrpSpPr>
            <p:cNvPr id="51" name="그룹 50"/>
            <p:cNvGrpSpPr/>
            <p:nvPr/>
          </p:nvGrpSpPr>
          <p:grpSpPr>
            <a:xfrm>
              <a:off x="6725599" y="556727"/>
              <a:ext cx="4979160" cy="2758220"/>
              <a:chOff x="875937" y="1669678"/>
              <a:chExt cx="5397710" cy="3512045"/>
            </a:xfrm>
          </p:grpSpPr>
          <p:sp>
            <p:nvSpPr>
              <p:cNvPr id="52" name="직사각형 51">
                <a:extLst>
                  <a:ext uri="{FF2B5EF4-FFF2-40B4-BE49-F238E27FC236}">
                    <a16:creationId xmlns:a16="http://schemas.microsoft.com/office/drawing/2014/main" id="{CC551A2F-105F-4C83-B37B-11084DC0B24E}"/>
                  </a:ext>
                </a:extLst>
              </p:cNvPr>
              <p:cNvSpPr/>
              <p:nvPr/>
            </p:nvSpPr>
            <p:spPr>
              <a:xfrm>
                <a:off x="875937" y="1944700"/>
                <a:ext cx="5397710" cy="323702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4E88DBD6-2F29-4571-B39F-AB83CD3A7B30}"/>
                  </a:ext>
                </a:extLst>
              </p:cNvPr>
              <p:cNvSpPr/>
              <p:nvPr/>
            </p:nvSpPr>
            <p:spPr>
              <a:xfrm>
                <a:off x="1164997" y="1669678"/>
                <a:ext cx="3376421" cy="61199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GPIO IP</a:t>
                </a:r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25451" y="745481"/>
              <a:ext cx="4803508" cy="2431020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6763496" y="3515683"/>
            <a:ext cx="4979893" cy="2978847"/>
            <a:chOff x="6725599" y="3377237"/>
            <a:chExt cx="4979893" cy="2978847"/>
          </a:xfrm>
        </p:grpSpPr>
        <p:grpSp>
          <p:nvGrpSpPr>
            <p:cNvPr id="54" name="그룹 53"/>
            <p:cNvGrpSpPr/>
            <p:nvPr/>
          </p:nvGrpSpPr>
          <p:grpSpPr>
            <a:xfrm>
              <a:off x="6726332" y="3377237"/>
              <a:ext cx="4979160" cy="2978847"/>
              <a:chOff x="875937" y="1669678"/>
              <a:chExt cx="5397710" cy="3792969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C551A2F-105F-4C83-B37B-11084DC0B24E}"/>
                  </a:ext>
                </a:extLst>
              </p:cNvPr>
              <p:cNvSpPr/>
              <p:nvPr/>
            </p:nvSpPr>
            <p:spPr>
              <a:xfrm>
                <a:off x="875937" y="1944700"/>
                <a:ext cx="5397710" cy="3517947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4E88DBD6-2F29-4571-B39F-AB83CD3A7B30}"/>
                  </a:ext>
                </a:extLst>
              </p:cNvPr>
              <p:cNvSpPr/>
              <p:nvPr/>
            </p:nvSpPr>
            <p:spPr>
              <a:xfrm>
                <a:off x="1164997" y="1669678"/>
                <a:ext cx="3376421" cy="611999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Ultrasonic Module</a:t>
                </a:r>
                <a:endParaRPr lang="ko-KR" altLang="en-US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25599" y="3857877"/>
              <a:ext cx="4780616" cy="2350469"/>
            </a:xfrm>
            <a:prstGeom prst="rect">
              <a:avLst/>
            </a:prstGeom>
          </p:spPr>
        </p:pic>
      </p:grpSp>
      <p:grpSp>
        <p:nvGrpSpPr>
          <p:cNvPr id="73" name="그룹 72"/>
          <p:cNvGrpSpPr/>
          <p:nvPr/>
        </p:nvGrpSpPr>
        <p:grpSpPr>
          <a:xfrm>
            <a:off x="270314" y="1131797"/>
            <a:ext cx="6154662" cy="5437142"/>
            <a:chOff x="175064" y="1228724"/>
            <a:chExt cx="6154662" cy="543714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B7547D1-8759-6424-0C4D-D392FBED71A3}"/>
                </a:ext>
              </a:extLst>
            </p:cNvPr>
            <p:cNvSpPr/>
            <p:nvPr/>
          </p:nvSpPr>
          <p:spPr>
            <a:xfrm>
              <a:off x="175064" y="1228724"/>
              <a:ext cx="6154662" cy="543714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67" name="Picture 6">
              <a:extLst>
                <a:ext uri="{FF2B5EF4-FFF2-40B4-BE49-F238E27FC236}">
                  <a16:creationId xmlns:a16="http://schemas.microsoft.com/office/drawing/2014/main" id="{6DB32FF0-CA3C-EEED-D506-5BE3CA06A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872" y="1482440"/>
              <a:ext cx="5821045" cy="4542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직사각형 44"/>
            <p:cNvSpPr/>
            <p:nvPr/>
          </p:nvSpPr>
          <p:spPr>
            <a:xfrm>
              <a:off x="4508581" y="1678612"/>
              <a:ext cx="1323975" cy="4941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508581" y="5531319"/>
              <a:ext cx="1323975" cy="49411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56254" y="2314575"/>
              <a:ext cx="358203" cy="3556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619910" y="4343400"/>
              <a:ext cx="1437616" cy="145130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451760" y="4638675"/>
              <a:ext cx="1437616" cy="89264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4451760" y="2172726"/>
              <a:ext cx="1437616" cy="92643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91697" y="6199607"/>
            <a:ext cx="408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 </a:t>
            </a:r>
            <a:r>
              <a:rPr lang="en-US" altLang="ko-KR" dirty="0"/>
              <a:t>IP</a:t>
            </a:r>
            <a:r>
              <a:rPr lang="ko-KR" altLang="en-US" dirty="0"/>
              <a:t>를 다수 사용 하기 때문에 검증</a:t>
            </a:r>
          </a:p>
        </p:txBody>
      </p:sp>
    </p:spTree>
    <p:extLst>
      <p:ext uri="{BB962C8B-B14F-4D97-AF65-F5344CB8AC3E}">
        <p14:creationId xmlns:p14="http://schemas.microsoft.com/office/powerpoint/2010/main" val="255000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34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IP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255535" y="2139461"/>
            <a:ext cx="6335053" cy="3206124"/>
            <a:chOff x="664069" y="922919"/>
            <a:chExt cx="6335053" cy="320612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785730" y="1035967"/>
              <a:ext cx="6132619" cy="30930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4069" y="922919"/>
              <a:ext cx="6335053" cy="3206123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551A2F-105F-4C83-B37B-11084DC0B24E}"/>
              </a:ext>
            </a:extLst>
          </p:cNvPr>
          <p:cNvSpPr/>
          <p:nvPr/>
        </p:nvSpPr>
        <p:spPr>
          <a:xfrm>
            <a:off x="379661" y="1347365"/>
            <a:ext cx="6127688" cy="6087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AXI4 Lite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 module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을 연결한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 IP Verification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09064"/>
              </p:ext>
            </p:extLst>
          </p:nvPr>
        </p:nvGraphicFramePr>
        <p:xfrm>
          <a:off x="6977774" y="3191307"/>
          <a:ext cx="4825231" cy="30179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07079">
                  <a:extLst>
                    <a:ext uri="{9D8B030D-6E8A-4147-A177-3AD203B41FA5}">
                      <a16:colId xmlns:a16="http://schemas.microsoft.com/office/drawing/2014/main" val="3950964267"/>
                    </a:ext>
                  </a:extLst>
                </a:gridCol>
                <a:gridCol w="3218152">
                  <a:extLst>
                    <a:ext uri="{9D8B030D-6E8A-4147-A177-3AD203B41FA5}">
                      <a16:colId xmlns:a16="http://schemas.microsoft.com/office/drawing/2014/main" val="2739989195"/>
                    </a:ext>
                  </a:extLst>
                </a:gridCol>
              </a:tblGrid>
              <a:tr h="27651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Interface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625350"/>
                  </a:ext>
                </a:extLst>
              </a:tr>
              <a:tr h="41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GPIO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IOPort_in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IOPort_out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85789"/>
                  </a:ext>
                </a:extLst>
              </a:tr>
              <a:tr h="5957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AW Channel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awaddr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awprot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awvaild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awready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789917"/>
                  </a:ext>
                </a:extLst>
              </a:tr>
              <a:tr h="41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W Channel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wdata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wstrb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wvaild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wready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24059"/>
                  </a:ext>
                </a:extLst>
              </a:tr>
              <a:tr h="41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B Channel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bresp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bvalid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bready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0561"/>
                  </a:ext>
                </a:extLst>
              </a:tr>
              <a:tr h="41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AR Channel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araddr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arprot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arvaild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arready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367152"/>
                  </a:ext>
                </a:extLst>
              </a:tr>
              <a:tr h="41737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R Channel 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rdata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rresp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rvalid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chemeClr val="tx1"/>
                          </a:solidFill>
                        </a:rPr>
                        <a:t>rready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21732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6327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551A2F-105F-4C83-B37B-11084DC0B24E}"/>
              </a:ext>
            </a:extLst>
          </p:cNvPr>
          <p:cNvSpPr/>
          <p:nvPr/>
        </p:nvSpPr>
        <p:spPr>
          <a:xfrm>
            <a:off x="551754" y="1670798"/>
            <a:ext cx="6458645" cy="11497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2024. 06. 25 ~ 2024. 06. 30</a:t>
            </a:r>
            <a:endParaRPr lang="ko-KR" altLang="en-US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3651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Distributing roles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822608"/>
              </p:ext>
            </p:extLst>
          </p:nvPr>
        </p:nvGraphicFramePr>
        <p:xfrm>
          <a:off x="551754" y="4133179"/>
          <a:ext cx="11500548" cy="23142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75137">
                  <a:extLst>
                    <a:ext uri="{9D8B030D-6E8A-4147-A177-3AD203B41FA5}">
                      <a16:colId xmlns:a16="http://schemas.microsoft.com/office/drawing/2014/main" val="17644633"/>
                    </a:ext>
                  </a:extLst>
                </a:gridCol>
                <a:gridCol w="2875137">
                  <a:extLst>
                    <a:ext uri="{9D8B030D-6E8A-4147-A177-3AD203B41FA5}">
                      <a16:colId xmlns:a16="http://schemas.microsoft.com/office/drawing/2014/main" val="1540446564"/>
                    </a:ext>
                  </a:extLst>
                </a:gridCol>
                <a:gridCol w="2875137">
                  <a:extLst>
                    <a:ext uri="{9D8B030D-6E8A-4147-A177-3AD203B41FA5}">
                      <a16:colId xmlns:a16="http://schemas.microsoft.com/office/drawing/2014/main" val="210713780"/>
                    </a:ext>
                  </a:extLst>
                </a:gridCol>
                <a:gridCol w="2875137">
                  <a:extLst>
                    <a:ext uri="{9D8B030D-6E8A-4147-A177-3AD203B41FA5}">
                      <a16:colId xmlns:a16="http://schemas.microsoft.com/office/drawing/2014/main" val="2154655828"/>
                    </a:ext>
                  </a:extLst>
                </a:gridCol>
              </a:tblGrid>
              <a:tr h="576884"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김민지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김혁진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이종환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이준석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2223401"/>
                  </a:ext>
                </a:extLst>
              </a:tr>
              <a:tr h="1422454"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UARTFIFO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IP Design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GPIO IP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TIMER IP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Verification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환경 조성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IP Design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IP Design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UI Design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UART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FIFO Rx Verification</a:t>
                      </a: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환경 조성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IP Design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Motor IP Design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baseline="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HardWare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ko-KR" altLang="en-US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환경 조성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UARTFIFO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IP Design</a:t>
                      </a: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GPIO IP </a:t>
                      </a:r>
                      <a:r>
                        <a:rPr lang="en-US" altLang="ko-KR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GPIO IP Verification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704257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788547" y="1492268"/>
            <a:ext cx="280131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Period</a:t>
            </a:r>
            <a:endParaRPr lang="ko-KR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788547" y="3534382"/>
            <a:ext cx="280131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Distributing Roles</a:t>
            </a:r>
            <a:endParaRPr lang="ko-KR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8826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34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IP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5483913" y="4323250"/>
            <a:ext cx="6191901" cy="1657071"/>
            <a:chOff x="875936" y="1669678"/>
            <a:chExt cx="6712395" cy="210995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6712395" cy="18349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 logic : </a:t>
              </a:r>
              <a:r>
                <a:rPr lang="en-US" altLang="ko-KR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ioport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wdata</a:t>
              </a:r>
              <a:b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 : </a:t>
              </a:r>
              <a:r>
                <a:rPr lang="en-US" altLang="ko-KR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rdata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address, write</a:t>
              </a:r>
              <a:b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constrainct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</a:t>
              </a:r>
              <a:r>
                <a:rPr lang="en-US" altLang="ko-KR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ioport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altLang="ko-KR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wdata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&lt; 65536(16bit 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이하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Seq_item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438285" y="934649"/>
            <a:ext cx="4401429" cy="5480145"/>
            <a:chOff x="917517" y="701115"/>
            <a:chExt cx="7725206" cy="910397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917517" y="701115"/>
              <a:ext cx="7686273" cy="91039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32284" y="701115"/>
              <a:ext cx="7110439" cy="5629365"/>
            </a:xfrm>
            <a:prstGeom prst="rect">
              <a:avLst/>
            </a:prstGeom>
          </p:spPr>
        </p:pic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263" y="4323250"/>
            <a:ext cx="4258269" cy="1981477"/>
          </a:xfrm>
          <a:prstGeom prst="rect">
            <a:avLst/>
          </a:prstGeom>
        </p:spPr>
      </p:pic>
      <p:grpSp>
        <p:nvGrpSpPr>
          <p:cNvPr id="37" name="그룹 36"/>
          <p:cNvGrpSpPr/>
          <p:nvPr/>
        </p:nvGrpSpPr>
        <p:grpSpPr>
          <a:xfrm>
            <a:off x="5068999" y="1757806"/>
            <a:ext cx="6764847" cy="1257210"/>
            <a:chOff x="875936" y="1669678"/>
            <a:chExt cx="7333503" cy="160080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7333503" cy="13257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item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생성 후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를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전송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35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485840" y="903105"/>
            <a:ext cx="5271493" cy="55491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4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34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IP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5407714" y="2858805"/>
            <a:ext cx="6451528" cy="3612503"/>
            <a:chOff x="1019797" y="1695066"/>
            <a:chExt cx="8362906" cy="3057374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1019797" y="1867137"/>
              <a:ext cx="8362906" cy="288530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AXI write mode</a:t>
              </a:r>
            </a:p>
            <a:p>
              <a:r>
                <a:rPr lang="en-US" altLang="ko-KR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altLang="ko-KR" dirty="0" err="1">
                  <a:solidFill>
                    <a:schemeClr val="tx1"/>
                  </a:solidFill>
                </a:rPr>
                <a:t>awaddr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에 </a:t>
              </a:r>
              <a:r>
                <a:rPr lang="en-US" altLang="ko-KR" dirty="0">
                  <a:solidFill>
                    <a:schemeClr val="tx1"/>
                  </a:solidFill>
                </a:rPr>
                <a:t>address setting </a:t>
              </a:r>
              <a:r>
                <a:rPr lang="ko-KR" altLang="en-US" dirty="0">
                  <a:solidFill>
                    <a:schemeClr val="tx1"/>
                  </a:solidFill>
                </a:rPr>
                <a:t>값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en-US" altLang="ko-KR" dirty="0" err="1">
                  <a:solidFill>
                    <a:schemeClr val="tx1"/>
                  </a:solidFill>
                </a:rPr>
                <a:t>IOPort_in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에  </a:t>
              </a:r>
              <a:r>
                <a:rPr lang="en-US" altLang="ko-KR" dirty="0" err="1">
                  <a:solidFill>
                    <a:schemeClr val="tx1"/>
                  </a:solidFill>
                </a:rPr>
                <a:t>ioport</a:t>
              </a:r>
              <a:r>
                <a:rPr lang="en-US" altLang="ko-KR" dirty="0">
                  <a:solidFill>
                    <a:schemeClr val="tx1"/>
                  </a:solidFill>
                </a:rPr>
                <a:t> random </a:t>
              </a:r>
              <a:r>
                <a:rPr lang="ko-KR" altLang="en-US" dirty="0">
                  <a:solidFill>
                    <a:schemeClr val="tx1"/>
                  </a:solidFill>
                </a:rPr>
                <a:t>값</a:t>
              </a:r>
              <a:r>
                <a:rPr lang="en-US" altLang="ko-KR" dirty="0">
                  <a:solidFill>
                    <a:schemeClr val="tx1"/>
                  </a:solidFill>
                </a:rPr>
                <a:t>, write</a:t>
              </a:r>
              <a:r>
                <a:rPr lang="ko-KR" altLang="en-US" dirty="0">
                  <a:solidFill>
                    <a:schemeClr val="tx1"/>
                  </a:solidFill>
                </a:rPr>
                <a:t>에 맞는 </a:t>
              </a:r>
              <a:r>
                <a:rPr lang="en-US" altLang="ko-KR" dirty="0">
                  <a:solidFill>
                    <a:schemeClr val="tx1"/>
                  </a:solidFill>
                </a:rPr>
                <a:t>AXI </a:t>
              </a:r>
              <a:r>
                <a:rPr lang="ko-KR" altLang="en-US" dirty="0">
                  <a:solidFill>
                    <a:schemeClr val="tx1"/>
                  </a:solidFill>
                </a:rPr>
                <a:t>신호 인가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altLang="ko-KR" dirty="0" err="1">
                  <a:solidFill>
                    <a:schemeClr val="tx1"/>
                  </a:solidFill>
                </a:rPr>
                <a:t>bvaild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신호 </a:t>
              </a:r>
              <a:r>
                <a:rPr lang="en-US" altLang="ko-KR" dirty="0">
                  <a:solidFill>
                    <a:schemeClr val="tx1"/>
                  </a:solidFill>
                </a:rPr>
                <a:t>positive edge</a:t>
              </a:r>
              <a:r>
                <a:rPr lang="ko-KR" altLang="en-US" dirty="0">
                  <a:solidFill>
                    <a:schemeClr val="tx1"/>
                  </a:solidFill>
                </a:rPr>
                <a:t>시 </a:t>
              </a:r>
              <a:r>
                <a:rPr lang="en-US" altLang="ko-KR" dirty="0">
                  <a:solidFill>
                    <a:schemeClr val="tx1"/>
                  </a:solidFill>
                </a:rPr>
                <a:t>write</a:t>
              </a:r>
              <a:r>
                <a:rPr lang="ko-KR" altLang="en-US" dirty="0">
                  <a:solidFill>
                    <a:schemeClr val="tx1"/>
                  </a:solidFill>
                </a:rPr>
                <a:t> 된 것으로 판단하여 </a:t>
              </a:r>
              <a:r>
                <a:rPr lang="en-US" altLang="ko-KR" dirty="0" err="1">
                  <a:solidFill>
                    <a:schemeClr val="tx1"/>
                  </a:solidFill>
                </a:rPr>
                <a:t>item_done</a:t>
              </a:r>
              <a:r>
                <a:rPr lang="en-US" altLang="ko-KR" dirty="0">
                  <a:solidFill>
                    <a:schemeClr val="tx1"/>
                  </a:solidFill>
                </a:rPr>
                <a:t>()</a:t>
              </a:r>
            </a:p>
            <a:p>
              <a:pPr algn="just"/>
              <a:endParaRPr lang="en-US" altLang="ko-KR" dirty="0">
                <a:solidFill>
                  <a:schemeClr val="tx1"/>
                </a:solidFill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chemeClr val="tx1"/>
                  </a:solidFill>
                </a:rPr>
                <a:t>AXI read mode</a:t>
              </a:r>
            </a:p>
            <a:p>
              <a:pPr algn="just"/>
              <a:r>
                <a:rPr lang="en-US" altLang="ko-KR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altLang="ko-KR" dirty="0" err="1">
                  <a:solidFill>
                    <a:schemeClr val="tx1"/>
                  </a:solidFill>
                </a:rPr>
                <a:t>araddr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에 </a:t>
              </a:r>
              <a:r>
                <a:rPr lang="en-US" altLang="ko-KR" dirty="0">
                  <a:solidFill>
                    <a:schemeClr val="tx1"/>
                  </a:solidFill>
                </a:rPr>
                <a:t>address setting </a:t>
              </a:r>
              <a:r>
                <a:rPr lang="ko-KR" altLang="en-US" dirty="0">
                  <a:solidFill>
                    <a:schemeClr val="tx1"/>
                  </a:solidFill>
                </a:rPr>
                <a:t>값</a:t>
              </a:r>
              <a:r>
                <a:rPr lang="en-US" altLang="ko-KR" dirty="0">
                  <a:solidFill>
                    <a:schemeClr val="tx1"/>
                  </a:solidFill>
                </a:rPr>
                <a:t>, write</a:t>
              </a:r>
              <a:r>
                <a:rPr lang="ko-KR" altLang="en-US" dirty="0">
                  <a:solidFill>
                    <a:schemeClr val="tx1"/>
                  </a:solidFill>
                </a:rPr>
                <a:t>에 맞는 </a:t>
              </a:r>
              <a:r>
                <a:rPr lang="en-US" altLang="ko-KR" dirty="0">
                  <a:solidFill>
                    <a:schemeClr val="tx1"/>
                  </a:solidFill>
                </a:rPr>
                <a:t>AXI </a:t>
              </a:r>
              <a:r>
                <a:rPr lang="ko-KR" altLang="en-US" dirty="0">
                  <a:solidFill>
                    <a:schemeClr val="tx1"/>
                  </a:solidFill>
                </a:rPr>
                <a:t>신호 </a:t>
              </a:r>
              <a:endParaRPr lang="en-US" altLang="ko-KR" dirty="0">
                <a:solidFill>
                  <a:schemeClr val="tx1"/>
                </a:solidFill>
              </a:endParaRPr>
            </a:p>
            <a:p>
              <a:pPr algn="just"/>
              <a:r>
                <a:rPr lang="en-US" altLang="ko-KR" dirty="0">
                  <a:solidFill>
                    <a:schemeClr val="tx1"/>
                  </a:solidFill>
                  <a:sym typeface="Wingdings" panose="05000000000000000000" pitchFamily="2" charset="2"/>
                </a:rPr>
                <a:t> </a:t>
              </a:r>
              <a:r>
                <a:rPr lang="en-US" altLang="ko-KR" dirty="0" err="1">
                  <a:solidFill>
                    <a:schemeClr val="tx1"/>
                  </a:solidFill>
                </a:rPr>
                <a:t>rvaild</a:t>
              </a:r>
              <a:r>
                <a:rPr lang="en-US" altLang="ko-KR" dirty="0">
                  <a:solidFill>
                    <a:schemeClr val="tx1"/>
                  </a:solidFill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</a:rPr>
                <a:t>신호 </a:t>
              </a:r>
              <a:r>
                <a:rPr lang="en-US" altLang="ko-KR" dirty="0">
                  <a:solidFill>
                    <a:schemeClr val="tx1"/>
                  </a:solidFill>
                </a:rPr>
                <a:t>positive edge</a:t>
              </a:r>
              <a:r>
                <a:rPr lang="ko-KR" altLang="en-US" dirty="0">
                  <a:solidFill>
                    <a:schemeClr val="tx1"/>
                  </a:solidFill>
                </a:rPr>
                <a:t>시 </a:t>
              </a:r>
              <a:r>
                <a:rPr lang="en-US" altLang="ko-KR" dirty="0">
                  <a:solidFill>
                    <a:schemeClr val="tx1"/>
                  </a:solidFill>
                </a:rPr>
                <a:t>read</a:t>
              </a:r>
              <a:r>
                <a:rPr lang="ko-KR" altLang="en-US" dirty="0">
                  <a:solidFill>
                    <a:schemeClr val="tx1"/>
                  </a:solidFill>
                </a:rPr>
                <a:t> 된 것으로 판단하여 </a:t>
              </a:r>
              <a:r>
                <a:rPr lang="en-US" altLang="ko-KR" dirty="0" err="1">
                  <a:solidFill>
                    <a:schemeClr val="tx1"/>
                  </a:solidFill>
                </a:rPr>
                <a:t>item_done</a:t>
              </a:r>
              <a:r>
                <a:rPr lang="en-US" altLang="ko-KR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027286" y="1695066"/>
              <a:ext cx="2159999" cy="3441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Driver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837242" y="1013714"/>
            <a:ext cx="4689789" cy="3549019"/>
            <a:chOff x="832805" y="1651248"/>
            <a:chExt cx="3813602" cy="2876306"/>
          </a:xfrm>
        </p:grpSpPr>
        <p:pic>
          <p:nvPicPr>
            <p:cNvPr id="39" name="그림 38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81513"/>
            <a:stretch/>
          </p:blipFill>
          <p:spPr>
            <a:xfrm>
              <a:off x="832805" y="1651248"/>
              <a:ext cx="3813602" cy="1067261"/>
            </a:xfrm>
            <a:prstGeom prst="rect">
              <a:avLst/>
            </a:prstGeom>
          </p:spPr>
        </p:pic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43445" b="50248"/>
            <a:stretch/>
          </p:blipFill>
          <p:spPr>
            <a:xfrm>
              <a:off x="832805" y="2928753"/>
              <a:ext cx="3813602" cy="364066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70283" b="23264"/>
            <a:stretch/>
          </p:blipFill>
          <p:spPr>
            <a:xfrm>
              <a:off x="832805" y="3339689"/>
              <a:ext cx="3813602" cy="372533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88910"/>
            <a:stretch/>
          </p:blipFill>
          <p:spPr>
            <a:xfrm>
              <a:off x="832805" y="3887322"/>
              <a:ext cx="3813602" cy="640232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09799" y="2596216"/>
              <a:ext cx="465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09798" y="3145894"/>
              <a:ext cx="465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209797" y="3620352"/>
              <a:ext cx="4656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…</a:t>
              </a:r>
              <a:endParaRPr lang="ko-KR" altLang="en-US" dirty="0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2404532" y="4245371"/>
            <a:ext cx="2948169" cy="2112000"/>
            <a:chOff x="7918084" y="173644"/>
            <a:chExt cx="3526918" cy="2931826"/>
          </a:xfrm>
        </p:grpSpPr>
        <p:grpSp>
          <p:nvGrpSpPr>
            <p:cNvPr id="27" name="그룹 26"/>
            <p:cNvGrpSpPr/>
            <p:nvPr/>
          </p:nvGrpSpPr>
          <p:grpSpPr>
            <a:xfrm>
              <a:off x="7918084" y="173644"/>
              <a:ext cx="3526918" cy="2931826"/>
              <a:chOff x="7276010" y="903104"/>
              <a:chExt cx="3526918" cy="2931826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52D7E098-3D70-401E-9397-FD07EDDC4798}"/>
                  </a:ext>
                </a:extLst>
              </p:cNvPr>
              <p:cNvSpPr/>
              <p:nvPr/>
            </p:nvSpPr>
            <p:spPr>
              <a:xfrm>
                <a:off x="7276010" y="903104"/>
                <a:ext cx="3461657" cy="293182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E6E6E6"/>
                  </a:clrFrom>
                  <a:clrTo>
                    <a:srgbClr val="E6E6E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326723" y="936500"/>
                <a:ext cx="3476205" cy="2898429"/>
              </a:xfrm>
              <a:prstGeom prst="rect">
                <a:avLst/>
              </a:prstGeom>
            </p:spPr>
          </p:pic>
        </p:grpSp>
        <p:grpSp>
          <p:nvGrpSpPr>
            <p:cNvPr id="30" name="그룹 29"/>
            <p:cNvGrpSpPr/>
            <p:nvPr/>
          </p:nvGrpSpPr>
          <p:grpSpPr>
            <a:xfrm>
              <a:off x="8896999" y="1516039"/>
              <a:ext cx="344234" cy="378557"/>
              <a:chOff x="1398148" y="5166604"/>
              <a:chExt cx="316352" cy="338238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1398148" y="5183593"/>
                <a:ext cx="316352" cy="3212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1398148" y="5166604"/>
                <a:ext cx="316352" cy="32124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640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03052" y="925233"/>
            <a:ext cx="4351866" cy="3421100"/>
            <a:chOff x="1481667" y="1035966"/>
            <a:chExt cx="4351866" cy="3421100"/>
          </a:xfrm>
        </p:grpSpPr>
        <p:grpSp>
          <p:nvGrpSpPr>
            <p:cNvPr id="15" name="그룹 14"/>
            <p:cNvGrpSpPr/>
            <p:nvPr/>
          </p:nvGrpSpPr>
          <p:grpSpPr>
            <a:xfrm>
              <a:off x="1481667" y="1035966"/>
              <a:ext cx="4351866" cy="3421100"/>
              <a:chOff x="1681339" y="981249"/>
              <a:chExt cx="7638216" cy="5683354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52D7E098-3D70-401E-9397-FD07EDDC4798}"/>
                  </a:ext>
                </a:extLst>
              </p:cNvPr>
              <p:cNvSpPr/>
              <p:nvPr/>
            </p:nvSpPr>
            <p:spPr>
              <a:xfrm>
                <a:off x="1681339" y="1022814"/>
                <a:ext cx="7638216" cy="564178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E6E6E6"/>
                  </a:clrFrom>
                  <a:clrTo>
                    <a:srgbClr val="E6E6E6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948901" y="981249"/>
                <a:ext cx="7110440" cy="5629364"/>
              </a:xfrm>
              <a:prstGeom prst="rect">
                <a:avLst/>
              </a:prstGeom>
            </p:spPr>
          </p:pic>
        </p:grpSp>
        <p:grpSp>
          <p:nvGrpSpPr>
            <p:cNvPr id="18" name="그룹 17"/>
            <p:cNvGrpSpPr/>
            <p:nvPr/>
          </p:nvGrpSpPr>
          <p:grpSpPr>
            <a:xfrm>
              <a:off x="3981109" y="2577952"/>
              <a:ext cx="357530" cy="403371"/>
              <a:chOff x="1398148" y="5157794"/>
              <a:chExt cx="316352" cy="330059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1398148" y="5157794"/>
                <a:ext cx="316352" cy="3212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398148" y="5166604"/>
                <a:ext cx="316352" cy="32124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그룹 20"/>
            <p:cNvGrpSpPr/>
            <p:nvPr/>
          </p:nvGrpSpPr>
          <p:grpSpPr>
            <a:xfrm>
              <a:off x="3232149" y="2588719"/>
              <a:ext cx="344489" cy="404891"/>
              <a:chOff x="1398148" y="5156550"/>
              <a:chExt cx="316352" cy="331303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1398148" y="5156550"/>
                <a:ext cx="316352" cy="32124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hilly" dir="t">
                  <a:rot lat="0" lon="0" rev="18480000"/>
                </a:lightRig>
              </a:scene3d>
              <a:sp3d prstMaterial="clear">
                <a:bevelT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1398148" y="5166604"/>
                <a:ext cx="316352" cy="32124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34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IP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5132309" y="1164978"/>
            <a:ext cx="3923621" cy="1240633"/>
            <a:chOff x="875936" y="1594780"/>
            <a:chExt cx="6712395" cy="157969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2"/>
              <a:ext cx="6712395" cy="1229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seq_item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저장 후 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Scoreboard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전송</a:t>
              </a:r>
              <a:endPara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94313" y="1594780"/>
              <a:ext cx="2160000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276871" y="2619533"/>
            <a:ext cx="7531707" cy="4087705"/>
            <a:chOff x="935201" y="709679"/>
            <a:chExt cx="9763109" cy="345955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935201" y="974273"/>
              <a:ext cx="9763109" cy="31949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just">
                <a:buFontTx/>
                <a:buChar char="-"/>
              </a:pPr>
              <a:endPara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AXI write mode</a:t>
              </a: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1.data.address = 0</a:t>
              </a: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scb_mem_axi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[0]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값 저장</a:t>
              </a:r>
              <a:endPara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scb_mem_axi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[1]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ioport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값 저장</a:t>
              </a:r>
              <a:endPara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2.data.address = 8</a:t>
              </a: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scb_mem_axi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[2]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ODR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값 저장</a:t>
              </a:r>
              <a:endPara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/>
              <a:endPara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AXI 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axi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read mode</a:t>
              </a: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1.data.address = 0</a:t>
              </a: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scb_mem_axi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[0] = read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된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값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pass</a:t>
              </a: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2.data.address = 4</a:t>
              </a: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scb_mem_axi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[1] = read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된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IDR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값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pass</a:t>
              </a: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3.data.address = 8</a:t>
              </a: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scb_mem_axi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[2] = read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된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ODR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값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pass</a:t>
              </a:r>
            </a:p>
            <a:p>
              <a:pPr algn="just"/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(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scb_mem_axi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[2]&amp;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scb_mem_axi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[0])|(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scb_mem_axi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[1]&amp;~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scb_mem_axi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[0]) 	= read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된 </a:t>
              </a:r>
              <a:r>
                <a:rPr lang="en-US" altLang="ko-KR" sz="1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ioport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값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</a:t>
              </a:r>
              <a:r>
                <a:rPr lang="en-US" altLang="ko-KR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pass</a:t>
              </a:r>
            </a:p>
            <a:p>
              <a:pPr algn="just"/>
              <a:endParaRPr lang="en-US" altLang="ko-KR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76439" y="709679"/>
              <a:ext cx="2159999" cy="3441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Scoreboard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1784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34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IP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3862544" y="4658078"/>
            <a:ext cx="5057636" cy="1991818"/>
            <a:chOff x="875936" y="1669678"/>
            <a:chExt cx="4499179" cy="253618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4499179" cy="22611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mode , MODER data 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선택 시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MODER 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16 bit </a:t>
              </a:r>
              <a:b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lang="en-US" altLang="ko-KR" sz="16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bit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에 따라 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0, 1 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이 뜨면 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Hit</a:t>
              </a:r>
            </a:p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bit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별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Hit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시 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Coverage Score 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증가</a:t>
              </a:r>
              <a:endParaRPr lang="en-US" altLang="ko-KR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1512860" cy="611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Coverage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249331" y="1036749"/>
            <a:ext cx="10182089" cy="3421100"/>
            <a:chOff x="917517" y="981249"/>
            <a:chExt cx="17871182" cy="568335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917517" y="1022814"/>
              <a:ext cx="17871182" cy="5641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48901" y="981249"/>
              <a:ext cx="7110439" cy="5629365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4171812" y="1904241"/>
            <a:ext cx="395426" cy="403371"/>
            <a:chOff x="1398148" y="5157794"/>
            <a:chExt cx="316352" cy="330059"/>
          </a:xfrm>
        </p:grpSpPr>
        <p:sp>
          <p:nvSpPr>
            <p:cNvPr id="24" name="직사각형 23"/>
            <p:cNvSpPr/>
            <p:nvPr/>
          </p:nvSpPr>
          <p:spPr>
            <a:xfrm>
              <a:off x="1398148" y="5157794"/>
              <a:ext cx="316352" cy="321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98148" y="5166604"/>
              <a:ext cx="316352" cy="3212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26480" y="1161874"/>
            <a:ext cx="4058353" cy="3195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7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34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IP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241630" y="1186086"/>
            <a:ext cx="11772144" cy="3055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404" y="1186086"/>
            <a:ext cx="1141706" cy="306311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797025" y="4446754"/>
          <a:ext cx="6069880" cy="19202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76490">
                  <a:extLst>
                    <a:ext uri="{9D8B030D-6E8A-4147-A177-3AD203B41FA5}">
                      <a16:colId xmlns:a16="http://schemas.microsoft.com/office/drawing/2014/main" val="20833863"/>
                    </a:ext>
                  </a:extLst>
                </a:gridCol>
                <a:gridCol w="328930">
                  <a:extLst>
                    <a:ext uri="{9D8B030D-6E8A-4147-A177-3AD203B41FA5}">
                      <a16:colId xmlns:a16="http://schemas.microsoft.com/office/drawing/2014/main" val="3183524006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1119443025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1583418721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836276666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881424074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532631936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972398653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1590054529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3280334552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1446064267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3544195499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3498508667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3722627062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3064614742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400170591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158854286"/>
                    </a:ext>
                  </a:extLst>
                </a:gridCol>
              </a:tblGrid>
              <a:tr h="26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MODER</a:t>
                      </a:r>
                      <a:endParaRPr lang="ko-KR" altLang="en-US" sz="12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79917"/>
                  </a:ext>
                </a:extLst>
              </a:tr>
              <a:tr h="26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IOPORT_IN</a:t>
                      </a:r>
                      <a:endParaRPr lang="ko-KR" altLang="en-US" sz="12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1722709"/>
                  </a:ext>
                </a:extLst>
              </a:tr>
              <a:tr h="26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IDR</a:t>
                      </a:r>
                      <a:endParaRPr lang="ko-KR" altLang="en-US" sz="12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074779"/>
                  </a:ext>
                </a:extLst>
              </a:tr>
              <a:tr h="26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MODER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930017"/>
                  </a:ext>
                </a:extLst>
              </a:tr>
              <a:tr h="197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ODR</a:t>
                      </a:r>
                      <a:endParaRPr lang="ko-KR" altLang="en-US" sz="12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397805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IOPORT_by ODR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25412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IOPORT_OUT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847834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907" y="1685349"/>
            <a:ext cx="8256337" cy="206643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3320723" y="2419351"/>
            <a:ext cx="2175890" cy="196850"/>
          </a:xfrm>
          <a:prstGeom prst="rect">
            <a:avLst/>
          </a:prstGeom>
          <a:noFill/>
          <a:ln w="57150">
            <a:solidFill>
              <a:srgbClr val="936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6234437" y="2303117"/>
            <a:ext cx="976930" cy="302275"/>
          </a:xfrm>
          <a:prstGeom prst="rightArrow">
            <a:avLst/>
          </a:prstGeom>
          <a:solidFill>
            <a:srgbClr val="BD8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287311" y="2451503"/>
            <a:ext cx="2004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1000 0110 1111 1001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3313520" y="3540421"/>
            <a:ext cx="5467013" cy="223459"/>
          </a:xfrm>
          <a:prstGeom prst="rect">
            <a:avLst/>
          </a:prstGeom>
          <a:noFill/>
          <a:ln w="57150">
            <a:solidFill>
              <a:srgbClr val="936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32580" y="2157118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ODR</a:t>
            </a:r>
            <a:r>
              <a:rPr lang="ko-KR" altLang="en-US" dirty="0"/>
              <a:t> </a:t>
            </a:r>
            <a:r>
              <a:rPr lang="en-US" altLang="ko-KR" dirty="0"/>
              <a:t>Write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7471656" y="2865736"/>
            <a:ext cx="1635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MODER Write</a:t>
            </a:r>
            <a:endParaRPr lang="ko-KR" altLang="en-US" dirty="0"/>
          </a:p>
        </p:txBody>
      </p:sp>
      <p:sp>
        <p:nvSpPr>
          <p:cNvPr id="79" name="직사각형 78"/>
          <p:cNvSpPr/>
          <p:nvPr/>
        </p:nvSpPr>
        <p:spPr>
          <a:xfrm>
            <a:off x="9918180" y="3386934"/>
            <a:ext cx="1256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IOPort IN </a:t>
            </a:r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7287311" y="3130041"/>
            <a:ext cx="2004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0001</a:t>
            </a:r>
            <a:r>
              <a:rPr lang="ko-KR" altLang="en-US" sz="1400" dirty="0"/>
              <a:t> </a:t>
            </a:r>
            <a:r>
              <a:rPr lang="en-US" altLang="ko-KR" sz="1400" dirty="0"/>
              <a:t>1011 1010 0100</a:t>
            </a:r>
            <a:endParaRPr lang="ko-KR" altLang="en-US" sz="1400" dirty="0"/>
          </a:p>
        </p:txBody>
      </p:sp>
      <p:sp>
        <p:nvSpPr>
          <p:cNvPr id="83" name="직사각형 82"/>
          <p:cNvSpPr/>
          <p:nvPr/>
        </p:nvSpPr>
        <p:spPr>
          <a:xfrm>
            <a:off x="9516535" y="3710816"/>
            <a:ext cx="19960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101Z Z0ZZ Z0Z1 1Z00</a:t>
            </a:r>
            <a:endParaRPr lang="ko-KR" altLang="en-US" sz="1400" dirty="0"/>
          </a:p>
        </p:txBody>
      </p:sp>
      <p:sp>
        <p:nvSpPr>
          <p:cNvPr id="84" name="오른쪽 화살표 83"/>
          <p:cNvSpPr/>
          <p:nvPr/>
        </p:nvSpPr>
        <p:spPr>
          <a:xfrm>
            <a:off x="6234437" y="2973578"/>
            <a:ext cx="976930" cy="302275"/>
          </a:xfrm>
          <a:prstGeom prst="rightArrow">
            <a:avLst/>
          </a:prstGeom>
          <a:solidFill>
            <a:srgbClr val="BD8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오른쪽 화살표 84"/>
          <p:cNvSpPr/>
          <p:nvPr/>
        </p:nvSpPr>
        <p:spPr>
          <a:xfrm>
            <a:off x="9065960" y="3541569"/>
            <a:ext cx="450575" cy="302275"/>
          </a:xfrm>
          <a:prstGeom prst="rightArrow">
            <a:avLst/>
          </a:prstGeom>
          <a:solidFill>
            <a:srgbClr val="BD8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509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34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IP Verification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2846453" y="4802281"/>
          <a:ext cx="6069880" cy="19202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376490">
                  <a:extLst>
                    <a:ext uri="{9D8B030D-6E8A-4147-A177-3AD203B41FA5}">
                      <a16:colId xmlns:a16="http://schemas.microsoft.com/office/drawing/2014/main" val="20833863"/>
                    </a:ext>
                  </a:extLst>
                </a:gridCol>
                <a:gridCol w="328930">
                  <a:extLst>
                    <a:ext uri="{9D8B030D-6E8A-4147-A177-3AD203B41FA5}">
                      <a16:colId xmlns:a16="http://schemas.microsoft.com/office/drawing/2014/main" val="3183524006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1119443025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1583418721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836276666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881424074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532631936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972398653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1590054529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3280334552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1446064267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3544195499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3498508667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3722627062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3064614742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400170591"/>
                    </a:ext>
                  </a:extLst>
                </a:gridCol>
                <a:gridCol w="290964">
                  <a:extLst>
                    <a:ext uri="{9D8B030D-6E8A-4147-A177-3AD203B41FA5}">
                      <a16:colId xmlns:a16="http://schemas.microsoft.com/office/drawing/2014/main" val="2158854286"/>
                    </a:ext>
                  </a:extLst>
                </a:gridCol>
              </a:tblGrid>
              <a:tr h="26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MODER</a:t>
                      </a:r>
                      <a:endParaRPr lang="ko-KR" altLang="en-US" sz="12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79917"/>
                  </a:ext>
                </a:extLst>
              </a:tr>
              <a:tr h="26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IOPORT_IN</a:t>
                      </a:r>
                      <a:endParaRPr lang="ko-KR" altLang="en-US" sz="12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41722709"/>
                  </a:ext>
                </a:extLst>
              </a:tr>
              <a:tr h="26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IDR</a:t>
                      </a:r>
                      <a:endParaRPr lang="ko-KR" altLang="en-US" sz="1200" b="1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Z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074779"/>
                  </a:ext>
                </a:extLst>
              </a:tr>
              <a:tr h="266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MODER</a:t>
                      </a:r>
                      <a:endParaRPr lang="ko-KR" alt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C1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930017"/>
                  </a:ext>
                </a:extLst>
              </a:tr>
              <a:tr h="1973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ODR</a:t>
                      </a:r>
                      <a:endParaRPr lang="ko-KR" altLang="en-US" sz="1200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397805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IOPORT_by ODR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254121"/>
                  </a:ext>
                </a:extLst>
              </a:tr>
              <a:tr h="1371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IOPORT_OUT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847834"/>
                  </a:ext>
                </a:extLst>
              </a:tr>
            </a:tbl>
          </a:graphicData>
        </a:graphic>
      </p:graphicFrame>
      <p:sp>
        <p:nvSpPr>
          <p:cNvPr id="9" name="오른쪽으로 구부러진 화살표 8"/>
          <p:cNvSpPr/>
          <p:nvPr/>
        </p:nvSpPr>
        <p:spPr>
          <a:xfrm>
            <a:off x="2132113" y="5145484"/>
            <a:ext cx="671477" cy="1577037"/>
          </a:xfrm>
          <a:prstGeom prst="curvedRightArrow">
            <a:avLst>
              <a:gd name="adj1" fmla="val 14469"/>
              <a:gd name="adj2" fmla="val 43840"/>
              <a:gd name="adj3" fmla="val 1452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오른쪽으로 구부러진 화살표 61"/>
          <p:cNvSpPr/>
          <p:nvPr/>
        </p:nvSpPr>
        <p:spPr>
          <a:xfrm>
            <a:off x="2481043" y="6223067"/>
            <a:ext cx="343978" cy="472523"/>
          </a:xfrm>
          <a:prstGeom prst="curved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254060" y="5092825"/>
            <a:ext cx="934437" cy="25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7443688" y="5082718"/>
            <a:ext cx="602207" cy="25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359314" y="5076951"/>
            <a:ext cx="546367" cy="25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6904588" y="5088674"/>
            <a:ext cx="248972" cy="25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5714173" y="5076951"/>
            <a:ext cx="283079" cy="25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184138" y="6170889"/>
            <a:ext cx="530035" cy="25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6005882" y="6170889"/>
            <a:ext cx="898706" cy="25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168196" y="6170889"/>
            <a:ext cx="275493" cy="25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8045895" y="6170889"/>
            <a:ext cx="305675" cy="25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5178856" y="5326374"/>
            <a:ext cx="3433" cy="11030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5715878" y="5326374"/>
            <a:ext cx="3433" cy="11030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6003460" y="5285663"/>
            <a:ext cx="3433" cy="11030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>
            <a:off x="6905574" y="5285663"/>
            <a:ext cx="3433" cy="11030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>
            <a:off x="7163201" y="5256640"/>
            <a:ext cx="3433" cy="11030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7451230" y="5197100"/>
            <a:ext cx="3433" cy="11030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8048791" y="5210516"/>
            <a:ext cx="3433" cy="11030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8353726" y="5210516"/>
            <a:ext cx="3433" cy="11030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>
            <a:off x="4254060" y="5352818"/>
            <a:ext cx="3433" cy="11030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4254060" y="6454477"/>
            <a:ext cx="4660424" cy="25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8905681" y="5347222"/>
            <a:ext cx="3433" cy="1103063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460117" y="902825"/>
            <a:ext cx="10139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788548" y="976105"/>
            <a:ext cx="10565579" cy="37689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8548" y="940784"/>
            <a:ext cx="1037349" cy="2602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rcRect b="5623"/>
          <a:stretch/>
        </p:blipFill>
        <p:spPr>
          <a:xfrm>
            <a:off x="968179" y="1196326"/>
            <a:ext cx="8917512" cy="3375486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3375498" y="1817075"/>
            <a:ext cx="4394514" cy="389155"/>
          </a:xfrm>
          <a:prstGeom prst="rect">
            <a:avLst/>
          </a:prstGeom>
          <a:noFill/>
          <a:ln w="57150">
            <a:solidFill>
              <a:srgbClr val="936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7535480" y="2624962"/>
            <a:ext cx="285594" cy="256867"/>
          </a:xfrm>
          <a:prstGeom prst="rightArrow">
            <a:avLst/>
          </a:prstGeom>
          <a:solidFill>
            <a:srgbClr val="BD8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897744" y="2713009"/>
            <a:ext cx="20714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101Z Z0ZZ Z0Z1 1Z00</a:t>
            </a:r>
            <a:endParaRPr lang="ko-KR" altLang="en-US" sz="14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3385242" y="2881829"/>
            <a:ext cx="3940981" cy="367469"/>
          </a:xfrm>
          <a:prstGeom prst="rect">
            <a:avLst/>
          </a:prstGeom>
          <a:noFill/>
          <a:ln w="57150">
            <a:solidFill>
              <a:srgbClr val="936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3385242" y="4442752"/>
            <a:ext cx="4383701" cy="186044"/>
          </a:xfrm>
          <a:prstGeom prst="rect">
            <a:avLst/>
          </a:prstGeom>
          <a:noFill/>
          <a:ln w="57150">
            <a:solidFill>
              <a:srgbClr val="936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0608" y="2427056"/>
            <a:ext cx="104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IDR</a:t>
            </a:r>
            <a:r>
              <a:rPr lang="ko-KR" altLang="en-US" sz="1600" dirty="0"/>
              <a:t> </a:t>
            </a:r>
            <a:r>
              <a:rPr lang="en-US" altLang="ko-KR" sz="1600" dirty="0"/>
              <a:t>Read</a:t>
            </a:r>
            <a:endParaRPr lang="ko-KR" altLang="en-US" sz="1600" dirty="0"/>
          </a:p>
        </p:txBody>
      </p:sp>
      <p:sp>
        <p:nvSpPr>
          <p:cNvPr id="13" name="직사각형 12"/>
          <p:cNvSpPr/>
          <p:nvPr/>
        </p:nvSpPr>
        <p:spPr>
          <a:xfrm>
            <a:off x="8607881" y="1366215"/>
            <a:ext cx="15137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MODER Read</a:t>
            </a:r>
            <a:r>
              <a:rPr lang="en-US" altLang="ko-KR" sz="1600" dirty="0">
                <a:sym typeface="Wingdings" panose="05000000000000000000" pitchFamily="2" charset="2"/>
              </a:rPr>
              <a:t> </a:t>
            </a:r>
            <a:endParaRPr lang="ko-KR" altLang="en-US" sz="1600" dirty="0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3385243" y="4104638"/>
            <a:ext cx="4329604" cy="338740"/>
          </a:xfrm>
          <a:prstGeom prst="rect">
            <a:avLst/>
          </a:prstGeom>
          <a:noFill/>
          <a:ln w="57150">
            <a:solidFill>
              <a:srgbClr val="936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오른쪽 화살표 78"/>
          <p:cNvSpPr/>
          <p:nvPr/>
        </p:nvSpPr>
        <p:spPr>
          <a:xfrm>
            <a:off x="7954293" y="1595795"/>
            <a:ext cx="285594" cy="256867"/>
          </a:xfrm>
          <a:prstGeom prst="rightArrow">
            <a:avLst/>
          </a:prstGeom>
          <a:solidFill>
            <a:srgbClr val="BD8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8362718" y="1641772"/>
            <a:ext cx="2004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0001</a:t>
            </a:r>
            <a:r>
              <a:rPr lang="ko-KR" altLang="en-US" sz="1400" dirty="0"/>
              <a:t> </a:t>
            </a:r>
            <a:r>
              <a:rPr lang="en-US" altLang="ko-KR" sz="1400" dirty="0"/>
              <a:t>1011 1010 0100</a:t>
            </a:r>
            <a:endParaRPr lang="ko-KR" altLang="en-US" sz="1400" dirty="0"/>
          </a:p>
        </p:txBody>
      </p:sp>
      <p:sp>
        <p:nvSpPr>
          <p:cNvPr id="84" name="오른쪽 화살표 83"/>
          <p:cNvSpPr/>
          <p:nvPr/>
        </p:nvSpPr>
        <p:spPr>
          <a:xfrm>
            <a:off x="7535176" y="3783373"/>
            <a:ext cx="285594" cy="256867"/>
          </a:xfrm>
          <a:prstGeom prst="rightArrow">
            <a:avLst/>
          </a:prstGeom>
          <a:solidFill>
            <a:srgbClr val="BD8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7943601" y="3775889"/>
            <a:ext cx="2004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1000 0110 1111 1001</a:t>
            </a:r>
            <a:endParaRPr lang="ko-KR" altLang="en-US" sz="1400" dirty="0"/>
          </a:p>
        </p:txBody>
      </p:sp>
      <p:sp>
        <p:nvSpPr>
          <p:cNvPr id="86" name="TextBox 85"/>
          <p:cNvSpPr txBox="1"/>
          <p:nvPr/>
        </p:nvSpPr>
        <p:spPr>
          <a:xfrm>
            <a:off x="8359314" y="3470877"/>
            <a:ext cx="114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ODR</a:t>
            </a:r>
            <a:r>
              <a:rPr lang="ko-KR" altLang="en-US" sz="1600" dirty="0"/>
              <a:t> </a:t>
            </a:r>
            <a:r>
              <a:rPr lang="en-US" altLang="ko-KR" sz="1600" dirty="0"/>
              <a:t>Read</a:t>
            </a:r>
            <a:endParaRPr lang="ko-KR" altLang="en-US" sz="1600" dirty="0"/>
          </a:p>
        </p:txBody>
      </p:sp>
      <p:sp>
        <p:nvSpPr>
          <p:cNvPr id="87" name="직사각형 86"/>
          <p:cNvSpPr/>
          <p:nvPr/>
        </p:nvSpPr>
        <p:spPr>
          <a:xfrm>
            <a:off x="7956148" y="4360983"/>
            <a:ext cx="2004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1010 0010 1011 1000</a:t>
            </a:r>
            <a:endParaRPr lang="ko-KR" altLang="en-US" sz="1400" dirty="0"/>
          </a:p>
        </p:txBody>
      </p:sp>
      <p:sp>
        <p:nvSpPr>
          <p:cNvPr id="88" name="TextBox 87"/>
          <p:cNvSpPr txBox="1"/>
          <p:nvPr/>
        </p:nvSpPr>
        <p:spPr>
          <a:xfrm>
            <a:off x="8249091" y="4074310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IOPort</a:t>
            </a:r>
            <a:r>
              <a:rPr lang="ko-KR" altLang="en-US" sz="1600" dirty="0"/>
              <a:t> </a:t>
            </a:r>
            <a:r>
              <a:rPr lang="en-US" altLang="ko-KR" sz="1600" dirty="0"/>
              <a:t>Out</a:t>
            </a:r>
            <a:endParaRPr lang="ko-KR" altLang="en-US" sz="1600" dirty="0"/>
          </a:p>
        </p:txBody>
      </p:sp>
      <p:sp>
        <p:nvSpPr>
          <p:cNvPr id="89" name="직사각형 88"/>
          <p:cNvSpPr/>
          <p:nvPr/>
        </p:nvSpPr>
        <p:spPr>
          <a:xfrm>
            <a:off x="8045894" y="4424587"/>
            <a:ext cx="1839797" cy="2259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05947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239681" y="903104"/>
            <a:ext cx="10182089" cy="31175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34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IP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282" y="1209415"/>
            <a:ext cx="10126488" cy="283884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9681" y="903104"/>
            <a:ext cx="1141706" cy="30631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3171825" y="2137601"/>
            <a:ext cx="4552950" cy="302275"/>
          </a:xfrm>
          <a:prstGeom prst="rect">
            <a:avLst/>
          </a:prstGeom>
          <a:noFill/>
          <a:ln w="57150">
            <a:solidFill>
              <a:srgbClr val="936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3171825" y="3585401"/>
            <a:ext cx="4552950" cy="302275"/>
          </a:xfrm>
          <a:prstGeom prst="rect">
            <a:avLst/>
          </a:prstGeom>
          <a:noFill/>
          <a:ln w="57150">
            <a:solidFill>
              <a:srgbClr val="936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04715" y="1648881"/>
            <a:ext cx="2596010" cy="281690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65196" y="3086372"/>
            <a:ext cx="2535529" cy="281690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꺾인 연결선 8"/>
          <p:cNvCxnSpPr>
            <a:stCxn id="19" idx="1"/>
            <a:endCxn id="20" idx="1"/>
          </p:cNvCxnSpPr>
          <p:nvPr/>
        </p:nvCxnSpPr>
        <p:spPr>
          <a:xfrm rot="10800000" flipH="1" flipV="1">
            <a:off x="3204714" y="1789725"/>
            <a:ext cx="60481" cy="1437491"/>
          </a:xfrm>
          <a:prstGeom prst="bentConnector3">
            <a:avLst>
              <a:gd name="adj1" fmla="val -724442"/>
            </a:avLst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268451"/>
              </p:ext>
            </p:extLst>
          </p:nvPr>
        </p:nvGraphicFramePr>
        <p:xfrm>
          <a:off x="239681" y="4189105"/>
          <a:ext cx="10744499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96614">
                  <a:extLst>
                    <a:ext uri="{9D8B030D-6E8A-4147-A177-3AD203B41FA5}">
                      <a16:colId xmlns:a16="http://schemas.microsoft.com/office/drawing/2014/main" val="4030203877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3479038374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4035794635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74848112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49169589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483587098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3803542087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4255236226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732644862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407371827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42581394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3230357495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446131063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1424666905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162036677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1171629661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3987586598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459711605"/>
                    </a:ext>
                  </a:extLst>
                </a:gridCol>
              </a:tblGrid>
              <a:tr h="370840">
                <a:tc rowSpan="3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MODER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87879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52556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365853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2403692" y="4565813"/>
            <a:ext cx="1681610" cy="735811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975692" y="4565813"/>
            <a:ext cx="1157735" cy="735811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699718" y="4565813"/>
            <a:ext cx="557660" cy="735811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9841948" y="4565812"/>
            <a:ext cx="1142231" cy="735811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728560" y="5442469"/>
            <a:ext cx="5057636" cy="1324332"/>
            <a:chOff x="875936" y="1669678"/>
            <a:chExt cx="4499179" cy="168627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4499179" cy="141125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32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중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16 Hit  50%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32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중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24 Hit  75%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1512860" cy="611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Coverage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2550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315641" y="1103276"/>
            <a:ext cx="11656226" cy="5396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34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IP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4348" y="1103276"/>
            <a:ext cx="1141706" cy="306311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981695" y="2315216"/>
            <a:ext cx="2724530" cy="2972215"/>
            <a:chOff x="569303" y="2099741"/>
            <a:chExt cx="2724530" cy="297221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9303" y="2099741"/>
              <a:ext cx="2724530" cy="297221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569303" y="3781425"/>
              <a:ext cx="2088172" cy="714376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21868" y="1409587"/>
            <a:ext cx="8145012" cy="4896533"/>
            <a:chOff x="3547495" y="1409587"/>
            <a:chExt cx="8145012" cy="489653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47495" y="1409587"/>
              <a:ext cx="8145012" cy="4896533"/>
            </a:xfrm>
            <a:prstGeom prst="rect">
              <a:avLst/>
            </a:prstGeom>
          </p:spPr>
        </p:pic>
        <p:grpSp>
          <p:nvGrpSpPr>
            <p:cNvPr id="9" name="그룹 8"/>
            <p:cNvGrpSpPr/>
            <p:nvPr/>
          </p:nvGrpSpPr>
          <p:grpSpPr>
            <a:xfrm>
              <a:off x="6496050" y="2234198"/>
              <a:ext cx="3714750" cy="3887446"/>
              <a:chOff x="6496050" y="2234198"/>
              <a:chExt cx="3714750" cy="3887446"/>
            </a:xfrm>
          </p:grpSpPr>
          <p:sp>
            <p:nvSpPr>
              <p:cNvPr id="10" name="직사각형 9"/>
              <p:cNvSpPr/>
              <p:nvPr/>
            </p:nvSpPr>
            <p:spPr>
              <a:xfrm>
                <a:off x="6496050" y="5857299"/>
                <a:ext cx="2673202" cy="264345"/>
              </a:xfrm>
              <a:prstGeom prst="rect">
                <a:avLst/>
              </a:prstGeom>
              <a:no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115175" y="2234198"/>
                <a:ext cx="3095625" cy="2909301"/>
              </a:xfrm>
              <a:prstGeom prst="rect">
                <a:avLst/>
              </a:prstGeom>
              <a:noFill/>
              <a:ln w="571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207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66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921289" y="5500696"/>
            <a:ext cx="6877050" cy="1020684"/>
            <a:chOff x="875936" y="1669678"/>
            <a:chExt cx="6712395" cy="1299637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6712395" cy="102461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Echo 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의 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의 시간을 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Monitor</a:t>
              </a:r>
              <a:r>
                <a:rPr lang="ko-KR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에 바로 전송</a:t>
              </a:r>
              <a:endParaRPr lang="ko-KR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1663296" cy="61200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echo_rand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83372" y="1736523"/>
            <a:ext cx="6927078" cy="3513492"/>
            <a:chOff x="483372" y="1736523"/>
            <a:chExt cx="6927078" cy="351349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483372" y="1736523"/>
              <a:ext cx="6927078" cy="35134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9633" y="1854982"/>
              <a:ext cx="6594556" cy="3242323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C551A2F-105F-4C83-B37B-11084DC0B24E}"/>
              </a:ext>
            </a:extLst>
          </p:cNvPr>
          <p:cNvSpPr/>
          <p:nvPr/>
        </p:nvSpPr>
        <p:spPr>
          <a:xfrm>
            <a:off x="483372" y="993196"/>
            <a:ext cx="6927078" cy="5943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Ultrasonic Module Verification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5713765"/>
              </p:ext>
            </p:extLst>
          </p:nvPr>
        </p:nvGraphicFramePr>
        <p:xfrm>
          <a:off x="7916302" y="3560712"/>
          <a:ext cx="3804810" cy="1689303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67220">
                  <a:extLst>
                    <a:ext uri="{9D8B030D-6E8A-4147-A177-3AD203B41FA5}">
                      <a16:colId xmlns:a16="http://schemas.microsoft.com/office/drawing/2014/main" val="3950964267"/>
                    </a:ext>
                  </a:extLst>
                </a:gridCol>
                <a:gridCol w="2537590">
                  <a:extLst>
                    <a:ext uri="{9D8B030D-6E8A-4147-A177-3AD203B41FA5}">
                      <a16:colId xmlns:a16="http://schemas.microsoft.com/office/drawing/2014/main" val="2739989195"/>
                    </a:ext>
                  </a:extLst>
                </a:gridCol>
              </a:tblGrid>
              <a:tr h="26470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Interface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5625350"/>
                  </a:ext>
                </a:extLst>
              </a:tr>
              <a:tr h="329511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Ultrasonic</a:t>
                      </a:r>
                      <a:r>
                        <a:rPr lang="en-US" altLang="ko-KR" sz="1600" baseline="0" dirty="0"/>
                        <a:t> Module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dirty="0" err="1"/>
                        <a:t>clk</a:t>
                      </a:r>
                      <a:r>
                        <a:rPr lang="en-US" altLang="ko-KR" sz="1600" i="0" dirty="0"/>
                        <a:t>,</a:t>
                      </a:r>
                      <a:r>
                        <a:rPr lang="en-US" altLang="ko-KR" sz="1600" i="0" baseline="0" dirty="0"/>
                        <a:t> reset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6985789"/>
                  </a:ext>
                </a:extLst>
              </a:tr>
              <a:tr h="34818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baseline="0" dirty="0"/>
                        <a:t>echo, trig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6789917"/>
                  </a:ext>
                </a:extLst>
              </a:tr>
              <a:tr h="32951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i="0" baseline="0" dirty="0"/>
                        <a:t>Distance</a:t>
                      </a:r>
                      <a:endParaRPr lang="en-US" altLang="ko-KR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724059"/>
                  </a:ext>
                </a:extLst>
              </a:tr>
              <a:tr h="3295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Setting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i="0" baseline="0" dirty="0" err="1"/>
                        <a:t>echo_rand</a:t>
                      </a:r>
                      <a:endParaRPr lang="ko-KR" altLang="en-US" sz="1600" i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80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183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66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4946851" y="3971175"/>
            <a:ext cx="6764847" cy="1897062"/>
            <a:chOff x="875936" y="1669678"/>
            <a:chExt cx="7333503" cy="2415532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7333503" cy="21405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 logic : 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echo_range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 : distance</a:t>
              </a:r>
              <a:b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constrainct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: 0 &lt; 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echo_range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&lt; 11,000,000 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(distance: 0 ~ 190cm)</a:t>
              </a: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Seq_item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38286" y="4503989"/>
            <a:ext cx="4209914" cy="1918168"/>
            <a:chOff x="267050" y="1206033"/>
            <a:chExt cx="4209914" cy="1918168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267050" y="1206033"/>
              <a:ext cx="4209914" cy="19181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1297" y="1267411"/>
              <a:ext cx="3762900" cy="1733792"/>
            </a:xfrm>
            <a:prstGeom prst="rect">
              <a:avLst/>
            </a:prstGeom>
          </p:spPr>
        </p:pic>
      </p:grpSp>
      <p:grpSp>
        <p:nvGrpSpPr>
          <p:cNvPr id="36" name="그룹 35"/>
          <p:cNvGrpSpPr/>
          <p:nvPr/>
        </p:nvGrpSpPr>
        <p:grpSpPr>
          <a:xfrm>
            <a:off x="4946851" y="1895748"/>
            <a:ext cx="6764847" cy="1257210"/>
            <a:chOff x="875936" y="1669678"/>
            <a:chExt cx="7333503" cy="1600807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7333503" cy="132578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item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생성 후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Data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를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전송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Sequence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438286" y="1103276"/>
            <a:ext cx="4209914" cy="3421100"/>
            <a:chOff x="917519" y="981249"/>
            <a:chExt cx="7389067" cy="5683354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917519" y="1022814"/>
              <a:ext cx="7389067" cy="5641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833" y="981249"/>
              <a:ext cx="7110439" cy="5629365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895686" y="2386371"/>
            <a:ext cx="447340" cy="241147"/>
            <a:chOff x="1398148" y="5166604"/>
            <a:chExt cx="316352" cy="338238"/>
          </a:xfrm>
        </p:grpSpPr>
        <p:sp>
          <p:nvSpPr>
            <p:cNvPr id="43" name="직사각형 42"/>
            <p:cNvSpPr/>
            <p:nvPr/>
          </p:nvSpPr>
          <p:spPr>
            <a:xfrm>
              <a:off x="1398148" y="5183593"/>
              <a:ext cx="316352" cy="321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398148" y="5166604"/>
              <a:ext cx="316352" cy="3212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1004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C551A2F-105F-4C83-B37B-11084DC0B24E}"/>
              </a:ext>
            </a:extLst>
          </p:cNvPr>
          <p:cNvSpPr/>
          <p:nvPr/>
        </p:nvSpPr>
        <p:spPr>
          <a:xfrm>
            <a:off x="7835643" y="5804166"/>
            <a:ext cx="2100084" cy="335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C551A2F-105F-4C83-B37B-11084DC0B24E}"/>
              </a:ext>
            </a:extLst>
          </p:cNvPr>
          <p:cNvSpPr/>
          <p:nvPr/>
        </p:nvSpPr>
        <p:spPr>
          <a:xfrm>
            <a:off x="2285861" y="5804166"/>
            <a:ext cx="2100084" cy="3354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1364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Why?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1592476" y="2015854"/>
            <a:ext cx="3562821" cy="4126866"/>
            <a:chOff x="1754271" y="1167568"/>
            <a:chExt cx="2928175" cy="311803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4271" y="1167568"/>
              <a:ext cx="2928175" cy="286223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2426955" y="4029807"/>
              <a:ext cx="1520372" cy="255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국토 교통부 통계</a:t>
              </a:r>
              <a:r>
                <a:rPr lang="en-US" altLang="ko-KR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2057296" y="1218070"/>
            <a:ext cx="2801319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자동차 보유 대수 증가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ACAE6C2-024E-6417-A02D-71D57025F69D}"/>
              </a:ext>
            </a:extLst>
          </p:cNvPr>
          <p:cNvSpPr/>
          <p:nvPr/>
        </p:nvSpPr>
        <p:spPr>
          <a:xfrm>
            <a:off x="6995056" y="1218070"/>
            <a:ext cx="3482444" cy="3570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주차 관리 시스템이 없다면</a:t>
            </a:r>
            <a:r>
              <a:rPr lang="en-US" altLang="ko-KR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?!</a:t>
            </a:r>
            <a:endParaRPr lang="ko-KR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63739" y="5804166"/>
            <a:ext cx="3443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6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한문철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TV]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12FAFC-E36B-2DBC-79B6-F0EFABCA7BEA}"/>
              </a:ext>
            </a:extLst>
          </p:cNvPr>
          <p:cNvSpPr txBox="1"/>
          <p:nvPr/>
        </p:nvSpPr>
        <p:spPr>
          <a:xfrm>
            <a:off x="8152867" y="34242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hlinkClick r:id="rId3"/>
              </a:rPr>
              <a:t>동영상 다운 링크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26856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1015811" y="1035966"/>
            <a:ext cx="10182089" cy="3421100"/>
            <a:chOff x="917517" y="981249"/>
            <a:chExt cx="17871182" cy="568335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917517" y="1022814"/>
              <a:ext cx="17871182" cy="5641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56833" y="981249"/>
              <a:ext cx="7110439" cy="562936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66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/>
          <p:cNvGrpSpPr/>
          <p:nvPr/>
        </p:nvGrpSpPr>
        <p:grpSpPr>
          <a:xfrm>
            <a:off x="2713402" y="4656512"/>
            <a:ext cx="8390027" cy="1918340"/>
            <a:chOff x="875936" y="1669678"/>
            <a:chExt cx="10875721" cy="244262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0"/>
              <a:ext cx="10875721" cy="21676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trig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신호가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Low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기다린 후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echo High</a:t>
              </a:r>
              <a:b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echo_range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(rand)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를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의 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echo_rand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통하여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전송</a:t>
              </a:r>
              <a:b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echo_range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(rand)[ns]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만큼 기다린 후에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Interface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echo Low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180457" y="2613617"/>
            <a:ext cx="383029" cy="371651"/>
            <a:chOff x="1398146" y="5166604"/>
            <a:chExt cx="316354" cy="321255"/>
          </a:xfrm>
        </p:grpSpPr>
        <p:sp>
          <p:nvSpPr>
            <p:cNvPr id="21" name="직사각형 20"/>
            <p:cNvSpPr/>
            <p:nvPr/>
          </p:nvSpPr>
          <p:spPr>
            <a:xfrm>
              <a:off x="1398146" y="5166610"/>
              <a:ext cx="316352" cy="321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98148" y="5166604"/>
              <a:ext cx="316352" cy="3212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362282" y="1489943"/>
            <a:ext cx="5573899" cy="2378245"/>
            <a:chOff x="5362282" y="1489943"/>
            <a:chExt cx="5573899" cy="2378245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63331" y="1696185"/>
              <a:ext cx="5372850" cy="2172003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62282" y="1489943"/>
              <a:ext cx="4191585" cy="171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2674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015811" y="1035966"/>
            <a:ext cx="10182089" cy="3421100"/>
            <a:chOff x="917517" y="981249"/>
            <a:chExt cx="17871182" cy="568335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917517" y="1022814"/>
              <a:ext cx="17871182" cy="5641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48901" y="981249"/>
              <a:ext cx="7110439" cy="5629365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3926543" y="2577952"/>
            <a:ext cx="412096" cy="403371"/>
            <a:chOff x="1398148" y="5157794"/>
            <a:chExt cx="316352" cy="330059"/>
          </a:xfrm>
        </p:grpSpPr>
        <p:sp>
          <p:nvSpPr>
            <p:cNvPr id="40" name="직사각형 39"/>
            <p:cNvSpPr/>
            <p:nvPr/>
          </p:nvSpPr>
          <p:spPr>
            <a:xfrm>
              <a:off x="1398148" y="5157794"/>
              <a:ext cx="316352" cy="321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1398148" y="5166604"/>
              <a:ext cx="316352" cy="3212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66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/>
          <p:cNvGrpSpPr/>
          <p:nvPr/>
        </p:nvGrpSpPr>
        <p:grpSpPr>
          <a:xfrm>
            <a:off x="5805332" y="4539312"/>
            <a:ext cx="5719704" cy="1925157"/>
            <a:chOff x="875938" y="1669678"/>
            <a:chExt cx="6200505" cy="2451305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8" y="1944698"/>
              <a:ext cx="6200505" cy="21762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Echo_range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를 계산하여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distance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와 </a:t>
              </a:r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dut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에서 나온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distance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와 비교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끝난 후에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report phase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Total, Pass, Fail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작성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Scoreboard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3183551" y="2588719"/>
            <a:ext cx="393088" cy="404891"/>
            <a:chOff x="1398148" y="5156550"/>
            <a:chExt cx="316352" cy="331303"/>
          </a:xfrm>
        </p:grpSpPr>
        <p:sp>
          <p:nvSpPr>
            <p:cNvPr id="43" name="직사각형 42"/>
            <p:cNvSpPr/>
            <p:nvPr/>
          </p:nvSpPr>
          <p:spPr>
            <a:xfrm>
              <a:off x="1398148" y="5156550"/>
              <a:ext cx="316352" cy="321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398148" y="5166604"/>
              <a:ext cx="316352" cy="3212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620976" y="4923569"/>
            <a:ext cx="4202233" cy="1181811"/>
            <a:chOff x="875936" y="1669678"/>
            <a:chExt cx="7189035" cy="1504801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2"/>
              <a:ext cx="7189035" cy="122977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seq_item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저장 후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Scoreboard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에 전송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Monitor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397600" y="1657840"/>
            <a:ext cx="4037898" cy="2144851"/>
            <a:chOff x="5721325" y="1406029"/>
            <a:chExt cx="4037898" cy="214485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39165" y="1626561"/>
              <a:ext cx="3820058" cy="192431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21325" y="1406029"/>
              <a:ext cx="3915321" cy="200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263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249331" y="1036749"/>
            <a:ext cx="10182089" cy="3421100"/>
            <a:chOff x="917517" y="981249"/>
            <a:chExt cx="17871182" cy="568335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917517" y="1022814"/>
              <a:ext cx="17871182" cy="564178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48901" y="981249"/>
              <a:ext cx="7110439" cy="5629365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66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47232" y="1904241"/>
            <a:ext cx="3391373" cy="571580"/>
          </a:xfrm>
          <a:prstGeom prst="rect">
            <a:avLst/>
          </a:prstGeom>
        </p:spPr>
      </p:pic>
      <p:grpSp>
        <p:nvGrpSpPr>
          <p:cNvPr id="30" name="그룹 29"/>
          <p:cNvGrpSpPr/>
          <p:nvPr/>
        </p:nvGrpSpPr>
        <p:grpSpPr>
          <a:xfrm>
            <a:off x="3244424" y="4828501"/>
            <a:ext cx="6191901" cy="1733072"/>
            <a:chOff x="875936" y="1669678"/>
            <a:chExt cx="6712395" cy="2206723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0"/>
              <a:ext cx="6712395" cy="19317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Echo_range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 [1:10,999,999]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까지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300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구간으로 나눔</a:t>
              </a:r>
              <a:b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</a:b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각 구간의 값이 나오면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Hit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Report Phase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에 최종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Coverage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출력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Coverage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9125" y="2856862"/>
            <a:ext cx="4801296" cy="922862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4171812" y="1904241"/>
            <a:ext cx="395426" cy="403371"/>
            <a:chOff x="1398148" y="5157794"/>
            <a:chExt cx="316352" cy="330059"/>
          </a:xfrm>
        </p:grpSpPr>
        <p:sp>
          <p:nvSpPr>
            <p:cNvPr id="25" name="직사각형 24"/>
            <p:cNvSpPr/>
            <p:nvPr/>
          </p:nvSpPr>
          <p:spPr>
            <a:xfrm>
              <a:off x="1398148" y="5157794"/>
              <a:ext cx="316352" cy="32124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398148" y="5166604"/>
              <a:ext cx="316352" cy="32124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7220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94647"/>
            <a:ext cx="466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281841" y="988975"/>
            <a:ext cx="8144174" cy="3984585"/>
            <a:chOff x="348516" y="1103275"/>
            <a:chExt cx="8144174" cy="398458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348516" y="1103275"/>
              <a:ext cx="8144174" cy="39845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8280" y="1412654"/>
              <a:ext cx="8004410" cy="365464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48516" y="1106343"/>
              <a:ext cx="1141706" cy="306311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7702361" y="4338083"/>
            <a:ext cx="4144646" cy="2314989"/>
            <a:chOff x="875936" y="1669678"/>
            <a:chExt cx="5755739" cy="294767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2"/>
              <a:ext cx="5755739" cy="267265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 Driver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DUT (data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전송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)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Sequence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Driver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(data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전송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)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Monitor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Scoreboard (data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전송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)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4. Coverage score</a:t>
              </a:r>
            </a:p>
            <a:p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5. Scoreboard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비교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출력</a:t>
              </a: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948089" y="1106774"/>
            <a:ext cx="4979160" cy="1524674"/>
            <a:chOff x="875937" y="1669678"/>
            <a:chExt cx="5397710" cy="19413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551A2F-105F-4C83-B37B-11084DC0B24E}"/>
                    </a:ext>
                  </a:extLst>
                </p:cNvPr>
                <p:cNvSpPr/>
                <p:nvPr/>
              </p:nvSpPr>
              <p:spPr>
                <a:xfrm>
                  <a:off x="875937" y="1944701"/>
                  <a:ext cx="5397710" cy="1666346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Echo Range = 1798564 ns  </a:t>
                  </a:r>
                  <a:r>
                    <a:rPr lang="el-GR" altLang="ko-KR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1798.564 μ</a:t>
                  </a:r>
                  <a:r>
                    <a:rPr lang="en-US" altLang="ko-KR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s</a:t>
                  </a:r>
                </a:p>
                <a:p>
                  <a:pPr algn="ctr"/>
                  <a:r>
                    <a:rPr lang="en-US" altLang="ko-KR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Distance =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1798.564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58</m:t>
                          </m:r>
                        </m:den>
                      </m:f>
                    </m:oMath>
                  </a14:m>
                  <a:r>
                    <a:rPr lang="en-US" altLang="ko-KR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  <a:sym typeface="Wingdings" panose="05000000000000000000" pitchFamily="2" charset="2"/>
                    </a:rPr>
                    <a:t>  31cm</a:t>
                  </a:r>
                </a:p>
              </p:txBody>
            </p:sp>
          </mc:Choice>
          <mc:Fallback xmlns=""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CC551A2F-105F-4C83-B37B-11084DC0B24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937" y="1944701"/>
                  <a:ext cx="5397710" cy="16663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3376421" cy="611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Echo Range  Distance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3054698" y="2823401"/>
            <a:ext cx="5114611" cy="302275"/>
          </a:xfrm>
          <a:prstGeom prst="rect">
            <a:avLst/>
          </a:prstGeom>
          <a:noFill/>
          <a:ln w="57150">
            <a:solidFill>
              <a:srgbClr val="936A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79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66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272316" y="961181"/>
            <a:ext cx="8366859" cy="4025038"/>
            <a:chOff x="348516" y="1251812"/>
            <a:chExt cx="8366859" cy="4025038"/>
          </a:xfrm>
        </p:grpSpPr>
        <p:grpSp>
          <p:nvGrpSpPr>
            <p:cNvPr id="24" name="그룹 23"/>
            <p:cNvGrpSpPr/>
            <p:nvPr/>
          </p:nvGrpSpPr>
          <p:grpSpPr>
            <a:xfrm>
              <a:off x="348516" y="1251812"/>
              <a:ext cx="8366859" cy="4025038"/>
              <a:chOff x="348516" y="1251812"/>
              <a:chExt cx="8366859" cy="4025038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2D7E098-3D70-401E-9397-FD07EDDC4798}"/>
                  </a:ext>
                </a:extLst>
              </p:cNvPr>
              <p:cNvSpPr/>
              <p:nvPr/>
            </p:nvSpPr>
            <p:spPr>
              <a:xfrm>
                <a:off x="348516" y="1251812"/>
                <a:ext cx="8366859" cy="402503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9F9F9"/>
                  </a:clrFrom>
                  <a:clrTo>
                    <a:srgbClr val="F9F9F9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60500" y="1525835"/>
                <a:ext cx="8254875" cy="3671087"/>
              </a:xfrm>
              <a:prstGeom prst="rect">
                <a:avLst/>
              </a:prstGeom>
            </p:spPr>
          </p:pic>
          <p:sp>
            <p:nvSpPr>
              <p:cNvPr id="7" name="직사각형 6"/>
              <p:cNvSpPr/>
              <p:nvPr/>
            </p:nvSpPr>
            <p:spPr>
              <a:xfrm>
                <a:off x="3042790" y="2265394"/>
                <a:ext cx="2592171" cy="281690"/>
              </a:xfrm>
              <a:prstGeom prst="rect">
                <a:avLst/>
              </a:prstGeom>
              <a:no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042789" y="4039665"/>
                <a:ext cx="2592171" cy="281690"/>
              </a:xfrm>
              <a:prstGeom prst="rect">
                <a:avLst/>
              </a:prstGeom>
              <a:noFill/>
              <a:ln w="5715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아래쪽 화살표 17"/>
              <p:cNvSpPr/>
              <p:nvPr/>
            </p:nvSpPr>
            <p:spPr>
              <a:xfrm>
                <a:off x="3714207" y="2730983"/>
                <a:ext cx="1258664" cy="1122915"/>
              </a:xfrm>
              <a:prstGeom prst="downArrow">
                <a:avLst/>
              </a:prstGeom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6113389" y="2999225"/>
                <a:ext cx="2014967" cy="322533"/>
              </a:xfrm>
              <a:prstGeom prst="rect">
                <a:avLst/>
              </a:prstGeom>
              <a:noFill/>
              <a:ln w="38100">
                <a:solidFill>
                  <a:srgbClr val="936A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113389" y="4786327"/>
                <a:ext cx="2014967" cy="322533"/>
              </a:xfrm>
              <a:prstGeom prst="rect">
                <a:avLst/>
              </a:prstGeom>
              <a:noFill/>
              <a:ln w="38100">
                <a:solidFill>
                  <a:srgbClr val="936A1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5346" y="1251812"/>
              <a:ext cx="1141706" cy="306311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7759275" y="4869868"/>
            <a:ext cx="4070776" cy="1524674"/>
            <a:chOff x="875937" y="1669678"/>
            <a:chExt cx="4412967" cy="1941369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7" y="1944701"/>
              <a:ext cx="4412967" cy="16663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Coverage point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에 따라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Coverage Score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증가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1480533" cy="6119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Coverage</a:t>
              </a:r>
              <a:endPara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919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4660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Ultrasonic Verification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그룹 25"/>
          <p:cNvGrpSpPr/>
          <p:nvPr/>
        </p:nvGrpSpPr>
        <p:grpSpPr>
          <a:xfrm>
            <a:off x="367566" y="1713656"/>
            <a:ext cx="11611768" cy="4025038"/>
            <a:chOff x="348516" y="1251812"/>
            <a:chExt cx="11611768" cy="402503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348516" y="1251812"/>
              <a:ext cx="11611768" cy="40250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85346" y="1251812"/>
              <a:ext cx="1141706" cy="30631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631750" y="2111462"/>
            <a:ext cx="7716327" cy="3229426"/>
            <a:chOff x="4128233" y="2069896"/>
            <a:chExt cx="7716327" cy="322942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28233" y="2069896"/>
              <a:ext cx="7716327" cy="3229426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6534305" y="2115440"/>
              <a:ext cx="2678072" cy="290919"/>
            </a:xfrm>
            <a:prstGeom prst="rect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781545" y="3781425"/>
              <a:ext cx="2088172" cy="739351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612261" y="2039506"/>
            <a:ext cx="3066432" cy="3277057"/>
            <a:chOff x="8639793" y="2063831"/>
            <a:chExt cx="3066432" cy="3277057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67326" y="2063831"/>
              <a:ext cx="3038899" cy="3277057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8639793" y="3952875"/>
              <a:ext cx="2088172" cy="767275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74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63A7AC5-7DC1-4F8A-BCED-E84FCD71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7866D20-A022-4D1C-B9BC-5A215EB6CDB1}"/>
              </a:ext>
            </a:extLst>
          </p:cNvPr>
          <p:cNvGrpSpPr/>
          <p:nvPr/>
        </p:nvGrpSpPr>
        <p:grpSpPr>
          <a:xfrm>
            <a:off x="8107914" y="935664"/>
            <a:ext cx="3850537" cy="3710764"/>
            <a:chOff x="691114" y="935664"/>
            <a:chExt cx="3850537" cy="371076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295806-C7AA-4456-9E43-536BA75FFE61}"/>
                </a:ext>
              </a:extLst>
            </p:cNvPr>
            <p:cNvSpPr/>
            <p:nvPr/>
          </p:nvSpPr>
          <p:spPr>
            <a:xfrm>
              <a:off x="691116" y="935665"/>
              <a:ext cx="3710763" cy="37107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1204E57-04BF-4CE2-9BC5-8D0DA66E2207}"/>
                </a:ext>
              </a:extLst>
            </p:cNvPr>
            <p:cNvSpPr txBox="1"/>
            <p:nvPr/>
          </p:nvSpPr>
          <p:spPr>
            <a:xfrm flipH="1">
              <a:off x="691114" y="935664"/>
              <a:ext cx="385053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Part 5 </a:t>
              </a:r>
              <a:r>
                <a:rPr lang="en-US" altLang="ko-KR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Review</a:t>
              </a:r>
              <a:endParaRPr lang="ko-KR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ko-KR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421437" y="1797784"/>
            <a:ext cx="3168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</a:t>
            </a:r>
          </a:p>
        </p:txBody>
      </p:sp>
    </p:spTree>
    <p:extLst>
      <p:ext uri="{BB962C8B-B14F-4D97-AF65-F5344CB8AC3E}">
        <p14:creationId xmlns:p14="http://schemas.microsoft.com/office/powerpoint/2010/main" val="3238462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877235" y="1050795"/>
            <a:ext cx="10832301" cy="3466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03" y="1291397"/>
            <a:ext cx="4693450" cy="303062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551A2F-105F-4C83-B37B-11084DC0B24E}"/>
              </a:ext>
            </a:extLst>
          </p:cNvPr>
          <p:cNvSpPr/>
          <p:nvPr/>
        </p:nvSpPr>
        <p:spPr>
          <a:xfrm>
            <a:off x="719619" y="5149018"/>
            <a:ext cx="5437342" cy="15591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Timer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PWM Data 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Buzzer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제어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동작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X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1173931" y="4567590"/>
            <a:ext cx="4528717" cy="7706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Timer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</a:t>
            </a:r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PWM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기능을 이용한 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Buzzer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동작 구현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551A2F-105F-4C83-B37B-11084DC0B24E}"/>
              </a:ext>
            </a:extLst>
          </p:cNvPr>
          <p:cNvSpPr/>
          <p:nvPr/>
        </p:nvSpPr>
        <p:spPr>
          <a:xfrm>
            <a:off x="6496441" y="5156569"/>
            <a:ext cx="5561063" cy="155914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Timer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PWM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Data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Axi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Protocol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 GPIO  </a:t>
            </a: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Buzzer</a:t>
            </a:r>
            <a:endParaRPr lang="ko-KR" altLang="en-US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  <a:sym typeface="Wingdings" panose="05000000000000000000" pitchFamily="2" charset="2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7116646" y="4895946"/>
            <a:ext cx="4528717" cy="4423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해결방법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68" y="1291397"/>
            <a:ext cx="3804069" cy="3030628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058006" y="2877201"/>
            <a:ext cx="978408" cy="659190"/>
          </a:xfrm>
          <a:prstGeom prst="rightArrow">
            <a:avLst/>
          </a:prstGeom>
          <a:solidFill>
            <a:srgbClr val="F9CA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4142176" y="894150"/>
            <a:ext cx="4528717" cy="3395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문제 해결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33587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/>
          <p:cNvGrpSpPr/>
          <p:nvPr/>
        </p:nvGrpSpPr>
        <p:grpSpPr>
          <a:xfrm>
            <a:off x="378706" y="1035967"/>
            <a:ext cx="6214232" cy="3675380"/>
            <a:chOff x="636148" y="2108200"/>
            <a:chExt cx="6214232" cy="367538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2D7E098-3D70-401E-9397-FD07EDDC4798}"/>
                </a:ext>
              </a:extLst>
            </p:cNvPr>
            <p:cNvSpPr/>
            <p:nvPr/>
          </p:nvSpPr>
          <p:spPr>
            <a:xfrm>
              <a:off x="636148" y="2108200"/>
              <a:ext cx="6214232" cy="36753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8548" y="2304507"/>
              <a:ext cx="5900420" cy="3343571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6251432" y="4322085"/>
              <a:ext cx="324628" cy="226492"/>
            </a:xfrm>
            <a:prstGeom prst="rect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845032" y="3764407"/>
            <a:ext cx="5836301" cy="2624446"/>
            <a:chOff x="875936" y="1669678"/>
            <a:chExt cx="6712395" cy="334170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6712395" cy="30666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AXI4 interfaces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사용 시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Register 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최소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개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GPIO IP </a:t>
              </a:r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 Register 3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개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UART IP  Register 3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개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Ultrasonic IP  Register 1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개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Servo Motor IP  Register 1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Wingdings" panose="05000000000000000000" pitchFamily="2" charset="2"/>
                </a:rPr>
                <a:t>개</a:t>
              </a:r>
              <a:endPara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Register</a:t>
              </a:r>
              <a:r>
                <a:rPr lang="ko-KR" alt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낭비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691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357716" y="1035968"/>
            <a:ext cx="11516784" cy="4150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Part 1</a:t>
            </a:r>
            <a:endParaRPr lang="ko-KR" alt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1148654" y="5271665"/>
            <a:ext cx="10052746" cy="1188365"/>
            <a:chOff x="875936" y="1669677"/>
            <a:chExt cx="11561776" cy="1513146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11561776" cy="123812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AXI4 interfaces </a:t>
              </a:r>
              <a:r>
                <a:rPr lang="ko-KR" altLang="en-US" dirty="0">
                  <a:solidFill>
                    <a:schemeClr val="tx1"/>
                  </a:solidFill>
                </a:rPr>
                <a:t>사용하여 </a:t>
              </a:r>
              <a:r>
                <a:rPr lang="en-US" altLang="ko-KR" dirty="0">
                  <a:solidFill>
                    <a:schemeClr val="tx1"/>
                  </a:solidFill>
                </a:rPr>
                <a:t>UART,GPIO </a:t>
              </a:r>
              <a:r>
                <a:rPr lang="ko-KR" altLang="en-US" dirty="0">
                  <a:solidFill>
                    <a:schemeClr val="tx1"/>
                  </a:solidFill>
                </a:rPr>
                <a:t>등의 </a:t>
              </a:r>
              <a:r>
                <a:rPr lang="en-US" altLang="ko-KR" dirty="0">
                  <a:solidFill>
                    <a:schemeClr val="tx1"/>
                  </a:solidFill>
                </a:rPr>
                <a:t>IP</a:t>
              </a:r>
              <a:r>
                <a:rPr lang="ko-KR" altLang="en-US" dirty="0">
                  <a:solidFill>
                    <a:schemeClr val="tx1"/>
                  </a:solidFill>
                </a:rPr>
                <a:t>의 </a:t>
              </a:r>
              <a:r>
                <a:rPr lang="en-US" altLang="ko-KR" dirty="0">
                  <a:solidFill>
                    <a:schemeClr val="tx1"/>
                  </a:solidFill>
                </a:rPr>
                <a:t>Register</a:t>
              </a:r>
              <a:r>
                <a:rPr lang="ko-KR" altLang="en-US" dirty="0">
                  <a:solidFill>
                    <a:schemeClr val="tx1"/>
                  </a:solidFill>
                </a:rPr>
                <a:t>를 한 곳에 묶어둔 후 사용</a:t>
              </a:r>
              <a:endParaRPr lang="en-US" altLang="ko-KR" dirty="0">
                <a:solidFill>
                  <a:schemeClr val="tx1"/>
                </a:solidFill>
                <a:sym typeface="Wingdings" panose="05000000000000000000" pitchFamily="2" charset="2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7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해결 방법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0954" y="1077796"/>
            <a:ext cx="5277546" cy="398321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76033" y="1259398"/>
            <a:ext cx="6211167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72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67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Goal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7547D1-8759-6424-0C4D-D392FBED71A3}"/>
              </a:ext>
            </a:extLst>
          </p:cNvPr>
          <p:cNvSpPr/>
          <p:nvPr/>
        </p:nvSpPr>
        <p:spPr>
          <a:xfrm>
            <a:off x="1028297" y="1380191"/>
            <a:ext cx="5839229" cy="45387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C551A2F-105F-4C83-B37B-11084DC0B24E}"/>
              </a:ext>
            </a:extLst>
          </p:cNvPr>
          <p:cNvSpPr/>
          <p:nvPr/>
        </p:nvSpPr>
        <p:spPr>
          <a:xfrm>
            <a:off x="7241581" y="1796537"/>
            <a:ext cx="4759920" cy="41224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ctr">
              <a:buFontTx/>
              <a:buChar char="-"/>
            </a:pP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7241580" y="1562660"/>
            <a:ext cx="1392807" cy="4806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목표</a:t>
            </a: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6DB32FF0-CA3C-EEED-D506-5BE3CA06A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" y="1380191"/>
            <a:ext cx="5821045" cy="454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23CCA02-D72E-4A3E-7E8C-5F7A8E7372D1}"/>
              </a:ext>
            </a:extLst>
          </p:cNvPr>
          <p:cNvSpPr txBox="1"/>
          <p:nvPr/>
        </p:nvSpPr>
        <p:spPr>
          <a:xfrm>
            <a:off x="7241580" y="2541121"/>
            <a:ext cx="475991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사용자의 편의성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주차장 입장 전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주차장 내부 공간 여유 확인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주차장 입장 후</a:t>
            </a:r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주차 가능 자리 확인</a:t>
            </a:r>
            <a:endParaRPr lang="en-US" altLang="ko-K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사용자의 안정성</a:t>
            </a:r>
            <a:endParaRPr lang="en-US" altLang="ko-K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400" b="0" i="0" dirty="0">
                <a:effectLst/>
                <a:highlight>
                  <a:srgbClr val="F3F3F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초음파 센서는 정확한 거리 측정이 가능</a:t>
            </a:r>
            <a:endParaRPr lang="en-US" altLang="ko-KR" sz="1400" b="0" i="0" dirty="0">
              <a:effectLst/>
              <a:highlight>
                <a:srgbClr val="F3F3F3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400" b="0" i="0" dirty="0">
                <a:effectLst/>
                <a:highlight>
                  <a:srgbClr val="F3F3F3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차단기와 물체 사이의 거리를 실시간으로 감지 가능</a:t>
            </a:r>
            <a:endParaRPr lang="en-US" altLang="ko-KR" sz="1400" b="0" i="0" dirty="0">
              <a:effectLst/>
              <a:highlight>
                <a:srgbClr val="F3F3F3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400" dirty="0">
              <a:highlight>
                <a:srgbClr val="F3F3F3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/>
              <a:t>관리자 편의성 </a:t>
            </a:r>
            <a:endParaRPr lang="en-US" altLang="ko-KR" sz="1600" b="1" dirty="0"/>
          </a:p>
          <a:p>
            <a:r>
              <a:rPr lang="ko-KR" altLang="en-US" sz="1400" dirty="0"/>
              <a:t>주차 현황 실시간 모니터링</a:t>
            </a:r>
            <a:endParaRPr lang="en-US" altLang="ko-KR" sz="1400" dirty="0"/>
          </a:p>
          <a:p>
            <a:endParaRPr lang="en-US" altLang="ko-KR" sz="1400" b="0" i="0" dirty="0">
              <a:effectLst/>
              <a:highlight>
                <a:srgbClr val="F3F3F3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509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5247750" y="974095"/>
            <a:ext cx="6304474" cy="3499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15208"/>
            <a:ext cx="216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554195" y="1370484"/>
            <a:ext cx="3891055" cy="51240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1255528" y="1033218"/>
            <a:ext cx="2615510" cy="674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김민지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88790" y="2062724"/>
            <a:ext cx="3021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Phone: 010- 9989 - 6067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kaashia@naver.com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5133317" y="4787627"/>
            <a:ext cx="6364585" cy="1703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UARTFIFO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IP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설계하면서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UART protocol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자세하게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알게됨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Ultrasonic Module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검증을 하면서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UVM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Testbench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자세하게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알게됨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n-US" altLang="ko-KR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여러가지 언어와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Tool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사용법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대해 배움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다양한 프로젝트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수행하여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 나은 인재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나아갈 수 있는 시간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5307697" y="4585700"/>
            <a:ext cx="1889808" cy="343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 나은 인재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66" y="3156033"/>
            <a:ext cx="1222488" cy="1222488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554194" y="4833621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담당 역할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54196" y="5202953"/>
            <a:ext cx="40181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UARTFIFO,GPIO,TIMER IP Design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UltraSonic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Verification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환경 조성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065780" y="4333723"/>
            <a:ext cx="74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378" y="1378030"/>
            <a:ext cx="2511471" cy="1419120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rcRect l="5286" t="8726" r="7691"/>
          <a:stretch/>
        </p:blipFill>
        <p:spPr>
          <a:xfrm>
            <a:off x="5560033" y="2954828"/>
            <a:ext cx="2515704" cy="1360985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987" y="2954217"/>
            <a:ext cx="2964656" cy="136159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4886" y="1317456"/>
            <a:ext cx="2474316" cy="156197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7539429" y="861539"/>
            <a:ext cx="1948603" cy="343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수행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Project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267" y="2870968"/>
            <a:ext cx="1355574" cy="179261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633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3945126" y="1370484"/>
            <a:ext cx="7840473" cy="30544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15208"/>
            <a:ext cx="216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554195" y="1370484"/>
            <a:ext cx="3194935" cy="51240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822964" y="1136108"/>
            <a:ext cx="2615510" cy="437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김혁진</a:t>
            </a:r>
            <a:endParaRPr lang="ko-KR" altLang="en-US" sz="28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6173" y="1858206"/>
            <a:ext cx="2998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Phone: 010- 9989 - 6067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khyokjin1209@naver.com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3945126" y="4796459"/>
            <a:ext cx="7924933" cy="1703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뛰어난 역량을 가진 팀원들과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MCU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센서 이용한 </a:t>
            </a:r>
            <a:r>
              <a:rPr lang="ko-KR" altLang="en-US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임베디드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시스템 제작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4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SoC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 설계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회로에 대한 이해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뿐만 아니라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SW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언어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이해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다양한 엔지니어와의 협업을 통해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SW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HW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대한 지식을 모두 쌓아가는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SW/HW 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융합 엔지니어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성장하겠습니다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4341995" y="4580585"/>
            <a:ext cx="3506693" cy="343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SW/HW </a:t>
            </a:r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융합 엔지니어</a:t>
            </a:r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성장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43370" y="48496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담당역할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54196" y="5202953"/>
            <a:ext cx="28794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UltraSonic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IP, Motor IP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UI  Design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설계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604759" y="4222177"/>
            <a:ext cx="74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Notion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6176959" y="1132221"/>
            <a:ext cx="3506693" cy="343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수행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Project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2" name="Picture 17" descr="Microchip Studio for AVR® and SAM Devices | Microchip Technology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161" y="1492206"/>
            <a:ext cx="1031461" cy="103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1" descr="STM32CubeIDE - Integrated Development Environment for STM32 -  STMicroelectronics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900" y="1449713"/>
            <a:ext cx="1884935" cy="94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7" descr="Antmicro · An open source SystemVerilog Test Suite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127" y="2032161"/>
            <a:ext cx="1102320" cy="57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748541" y="2304022"/>
            <a:ext cx="1430700" cy="190760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6263" y="2397813"/>
            <a:ext cx="1249089" cy="16654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3924" y="2675359"/>
            <a:ext cx="2092324" cy="12984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63113" y="1705939"/>
            <a:ext cx="1370348" cy="355597"/>
          </a:xfrm>
          <a:prstGeom prst="rect">
            <a:avLst/>
          </a:prstGeom>
        </p:spPr>
      </p:pic>
      <p:pic>
        <p:nvPicPr>
          <p:cNvPr id="2051" name="_x22382576" descr="EMB000095b84237"/>
          <p:cNvPicPr>
            <a:picLocks noChangeAspect="1" noChangeArrowheads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49708" y="3002843"/>
            <a:ext cx="1208231" cy="119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3739376" y="4090776"/>
            <a:ext cx="3443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[AVR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Smart Fan]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81344" y="4090776"/>
            <a:ext cx="3443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SoC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차량관리 시스템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49417" y="4090776"/>
            <a:ext cx="34438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[ARM </a:t>
            </a:r>
            <a:r>
              <a: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이용 </a:t>
            </a:r>
            <a:r>
              <a:rPr lang="ko-KR" altLang="en-US" sz="105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자율이동체</a:t>
            </a:r>
            <a:r>
              <a:rPr lang="en-US" altLang="ko-KR" sz="105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7" y="2685250"/>
            <a:ext cx="1492900" cy="1945759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1403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65A7062-C122-0B71-2E29-5AC2A0D96722}"/>
              </a:ext>
            </a:extLst>
          </p:cNvPr>
          <p:cNvSpPr/>
          <p:nvPr/>
        </p:nvSpPr>
        <p:spPr>
          <a:xfrm>
            <a:off x="4622132" y="4838767"/>
            <a:ext cx="7493668" cy="17774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 rtlCol="0" anchor="ctr"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GPIO, UART FIFO IP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to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connect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설계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register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값의 인가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timing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결정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axi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register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제어할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input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결정하는 과정의 필요성 인식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UVM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검증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(GPIO) :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하나의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interface port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사용하여 </a:t>
            </a:r>
            <a:r>
              <a:rPr lang="en-US" altLang="ko-KR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IOPort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제어시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driver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input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값이 그대로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monitor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출력되는 문제 발생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interface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입력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 두개의 포트로 나누어 문제를 해결함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팀원과 설계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IP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교차 검증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: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교차 검증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진행시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설계 </a:t>
            </a:r>
            <a:r>
              <a:rPr lang="ko-KR" altLang="en-US" sz="14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버전별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user manual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작성의 필요성 인식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설계의 수정사항 반영의 문서화와 세부적인 동작의 기술을 통한 설계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검증 엔지니어간 업무 효율성 증대 향상 기대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15208"/>
            <a:ext cx="216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543370" y="1367572"/>
            <a:ext cx="3891055" cy="5126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1133620" y="1033218"/>
            <a:ext cx="2615510" cy="674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이준석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6393" y="1858206"/>
            <a:ext cx="3293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Phone: 010- 6382 - 8817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jsok07@naver.com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4846429" y="4619739"/>
            <a:ext cx="1460598" cy="343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느낀 점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720251" y="515609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담당역할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31077" y="5509392"/>
            <a:ext cx="40181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UARTFIFO</a:t>
            </a:r>
            <a:r>
              <a:rPr lang="en-US" altLang="ko-KR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IP Design</a:t>
            </a: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 IP </a:t>
            </a:r>
            <a:r>
              <a:rPr lang="en-US" altLang="ko-KR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US" altLang="ko-KR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indent="-2857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 IP Verification</a:t>
            </a:r>
            <a:endParaRPr lang="ko-KR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B7C712-1765-8240-4AF5-E3EAB8CC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087" y="2946061"/>
            <a:ext cx="1728370" cy="172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22CFD01-C3D5-B5D5-B55D-E7541BE2FD7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8220" y="1006275"/>
            <a:ext cx="3592836" cy="181830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36B4F8-746B-9D4E-0DDB-31DE409C1C9F}"/>
              </a:ext>
            </a:extLst>
          </p:cNvPr>
          <p:cNvSpPr/>
          <p:nvPr/>
        </p:nvSpPr>
        <p:spPr>
          <a:xfrm>
            <a:off x="8522243" y="850332"/>
            <a:ext cx="2870059" cy="2846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 IP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CA11CA-93F7-E1FD-82B7-66E75F9A54E8}"/>
              </a:ext>
            </a:extLst>
          </p:cNvPr>
          <p:cNvSpPr/>
          <p:nvPr/>
        </p:nvSpPr>
        <p:spPr>
          <a:xfrm>
            <a:off x="4838007" y="855348"/>
            <a:ext cx="2870059" cy="2846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UART-FIFO IP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44EC154-61DF-C403-55F4-CC7F6CAD4A61}"/>
              </a:ext>
            </a:extLst>
          </p:cNvPr>
          <p:cNvSpPr/>
          <p:nvPr/>
        </p:nvSpPr>
        <p:spPr>
          <a:xfrm>
            <a:off x="8522243" y="2765025"/>
            <a:ext cx="2870059" cy="2846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 Verification</a:t>
            </a:r>
            <a:endParaRPr lang="ko-KR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0D3942-D2D6-233A-28AD-2B57C8D30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97" y="1168638"/>
            <a:ext cx="3540525" cy="336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894" y="3141959"/>
            <a:ext cx="1455944" cy="1525273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98673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직사각형 58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5247749" y="974095"/>
            <a:ext cx="6750661" cy="34993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215208"/>
            <a:ext cx="2168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Takeaway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5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554195" y="1370484"/>
            <a:ext cx="3891055" cy="51240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1133620" y="1033218"/>
            <a:ext cx="2615510" cy="67453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이종환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6393" y="1858206"/>
            <a:ext cx="3528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Phone: 010- 3101 - 0655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Email: jonghwann@naver.com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A8A8AC8-856D-29F0-4C36-FE60CD5C540C}"/>
              </a:ext>
            </a:extLst>
          </p:cNvPr>
          <p:cNvSpPr/>
          <p:nvPr/>
        </p:nvSpPr>
        <p:spPr>
          <a:xfrm>
            <a:off x="5133317" y="4787627"/>
            <a:ext cx="6865093" cy="1703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설계와 검증 파트를 각자 진행을 하여도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알고리즘을 이해하고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협업을 해야 프로젝트 기간이 줄고 결과물의 성과가 올라가는 것을 알게 되었습니다</a:t>
            </a:r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- Full Custom IC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Auto P&amp;R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과정을 거치며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Back-end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역량과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RISC-V CPU 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설계부터 이번 프로젝트를 진행하면서 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Front-end</a:t>
            </a:r>
            <a:r>
              <a:rPr lang="ko-KR" altLang="en-US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의 역량을 키울 수 있었습니다</a:t>
            </a:r>
            <a:r>
              <a: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en-US" altLang="ko-KR" sz="140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5307696" y="4585700"/>
            <a:ext cx="3506693" cy="343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반도체 설계 엔지니어를 꿈꾸며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2482" y="51055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담당역할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54195" y="5544673"/>
            <a:ext cx="401817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UltraSonic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 Design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IP Design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환경 조성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816370" y="4188637"/>
            <a:ext cx="1183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포트폴리오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886" y="1317456"/>
            <a:ext cx="2474316" cy="1561979"/>
          </a:xfrm>
          <a:prstGeom prst="rect">
            <a:avLst/>
          </a:prstGeom>
        </p:spPr>
      </p:pic>
      <p:sp>
        <p:nvSpPr>
          <p:cNvPr id="61" name="직사각형 60">
            <a:extLst>
              <a:ext uri="{FF2B5EF4-FFF2-40B4-BE49-F238E27FC236}">
                <a16:creationId xmlns:a16="http://schemas.microsoft.com/office/drawing/2014/main" id="{4E88DBD6-2F29-4571-B39F-AB83CD3A7B30}"/>
              </a:ext>
            </a:extLst>
          </p:cNvPr>
          <p:cNvSpPr/>
          <p:nvPr/>
        </p:nvSpPr>
        <p:spPr>
          <a:xfrm>
            <a:off x="6745636" y="877821"/>
            <a:ext cx="3506693" cy="343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수행 </a:t>
            </a:r>
            <a:r>
              <a:rPr lang="en-US" altLang="ko-KR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Project</a:t>
            </a:r>
            <a:endParaRPr lang="ko-KR" altLang="en-US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22" name="그림 21" descr="텍스트, 도표, 평면도, 개략도이(가) 표시된 사진&#10;&#10;자동 생성된 설명">
            <a:extLst>
              <a:ext uri="{FF2B5EF4-FFF2-40B4-BE49-F238E27FC236}">
                <a16:creationId xmlns:a16="http://schemas.microsoft.com/office/drawing/2014/main" id="{7F6E3E05-CB72-1C12-1EFF-7F84261D1D7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5740" y="2980793"/>
            <a:ext cx="2257251" cy="1454515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5273557" y="3108059"/>
            <a:ext cx="2319422" cy="1320573"/>
            <a:chOff x="144378" y="842850"/>
            <a:chExt cx="11716908" cy="5590931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8307" y="2424236"/>
              <a:ext cx="7123101" cy="2704636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9012406-0666-F8AC-EC51-6CCBC1A4A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01530" y="5305596"/>
              <a:ext cx="4059756" cy="1128185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B60E1F7-F137-DCB4-A27F-D28AB8D37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3726" y="1004180"/>
              <a:ext cx="3077504" cy="129774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6F036833-781D-4B0D-8C43-7F4BBB993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378" y="3506817"/>
              <a:ext cx="2329647" cy="50697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5FB175FE-54C0-A6C3-113C-34BB6C3EA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39982" y="976193"/>
              <a:ext cx="2581878" cy="1208996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8BBE0E6-1DFF-46F6-F60B-B739A09B9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66440" y="842850"/>
              <a:ext cx="2226076" cy="1475682"/>
            </a:xfrm>
            <a:prstGeom prst="rect">
              <a:avLst/>
            </a:prstGeom>
          </p:spPr>
        </p:pic>
        <p:sp>
          <p:nvSpPr>
            <p:cNvPr id="34" name="화살표: 오른쪽 24">
              <a:extLst>
                <a:ext uri="{FF2B5EF4-FFF2-40B4-BE49-F238E27FC236}">
                  <a16:creationId xmlns:a16="http://schemas.microsoft.com/office/drawing/2014/main" id="{860CE28F-96BF-BC58-79F6-24C3846196A6}"/>
                </a:ext>
              </a:extLst>
            </p:cNvPr>
            <p:cNvSpPr/>
            <p:nvPr/>
          </p:nvSpPr>
          <p:spPr>
            <a:xfrm rot="16200000">
              <a:off x="6900490" y="2352321"/>
              <a:ext cx="671492" cy="3925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화살표: 오른쪽 25">
              <a:extLst>
                <a:ext uri="{FF2B5EF4-FFF2-40B4-BE49-F238E27FC236}">
                  <a16:creationId xmlns:a16="http://schemas.microsoft.com/office/drawing/2014/main" id="{39933E08-642E-1352-CFC3-33C94E1CAE7C}"/>
                </a:ext>
              </a:extLst>
            </p:cNvPr>
            <p:cNvSpPr/>
            <p:nvPr/>
          </p:nvSpPr>
          <p:spPr>
            <a:xfrm rot="10800000">
              <a:off x="2495008" y="3614888"/>
              <a:ext cx="426598" cy="29082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화살표: 오른쪽 26">
              <a:extLst>
                <a:ext uri="{FF2B5EF4-FFF2-40B4-BE49-F238E27FC236}">
                  <a16:creationId xmlns:a16="http://schemas.microsoft.com/office/drawing/2014/main" id="{4BA485EC-4666-EBED-3DE4-7FC9889438E4}"/>
                </a:ext>
              </a:extLst>
            </p:cNvPr>
            <p:cNvSpPr/>
            <p:nvPr/>
          </p:nvSpPr>
          <p:spPr>
            <a:xfrm rot="16200000">
              <a:off x="5625709" y="2387004"/>
              <a:ext cx="671492" cy="3925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오른쪽 27">
              <a:extLst>
                <a:ext uri="{FF2B5EF4-FFF2-40B4-BE49-F238E27FC236}">
                  <a16:creationId xmlns:a16="http://schemas.microsoft.com/office/drawing/2014/main" id="{78D16CF1-7BA0-7C1B-D676-439C16A53A14}"/>
                </a:ext>
              </a:extLst>
            </p:cNvPr>
            <p:cNvSpPr/>
            <p:nvPr/>
          </p:nvSpPr>
          <p:spPr>
            <a:xfrm rot="10800000">
              <a:off x="3406144" y="1903586"/>
              <a:ext cx="671492" cy="39250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B4383D41-87FD-E6F2-999A-02337F401CEB}"/>
                </a:ext>
              </a:extLst>
            </p:cNvPr>
            <p:cNvSpPr/>
            <p:nvPr/>
          </p:nvSpPr>
          <p:spPr>
            <a:xfrm>
              <a:off x="4044189" y="2000250"/>
              <a:ext cx="203407" cy="9096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화살표: 아래쪽 29">
              <a:extLst>
                <a:ext uri="{FF2B5EF4-FFF2-40B4-BE49-F238E27FC236}">
                  <a16:creationId xmlns:a16="http://schemas.microsoft.com/office/drawing/2014/main" id="{12D17756-805E-4B6B-25DF-63729FFF8774}"/>
                </a:ext>
              </a:extLst>
            </p:cNvPr>
            <p:cNvSpPr/>
            <p:nvPr/>
          </p:nvSpPr>
          <p:spPr>
            <a:xfrm>
              <a:off x="8330921" y="3429000"/>
              <a:ext cx="426599" cy="1765767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2" name="그림 4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828" y="1372682"/>
            <a:ext cx="1293074" cy="147696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426" y="1076185"/>
            <a:ext cx="472142" cy="608068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4C99C484-43F5-6A8C-6855-516D789254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3315" y="2990384"/>
            <a:ext cx="1392910" cy="1352142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6272" y="1325272"/>
            <a:ext cx="1969198" cy="154238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72" y="2849642"/>
            <a:ext cx="1472031" cy="189261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042" y="2851094"/>
            <a:ext cx="1284884" cy="128488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1BD89-0FC6-453F-82BC-CC4C4E6CF6EC}" type="slidenum">
              <a:rPr lang="ko-KR" altLang="en-US" smtClean="0"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994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293C6-C153-4709-B0F3-FFA06EFEC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2487" y="2844801"/>
            <a:ext cx="6227976" cy="1617662"/>
          </a:xfrm>
        </p:spPr>
        <p:txBody>
          <a:bodyPr>
            <a:noAutofit/>
          </a:bodyPr>
          <a:lstStyle/>
          <a:p>
            <a:r>
              <a:rPr lang="en-US" altLang="ko-KR" sz="9600" dirty="0">
                <a:solidFill>
                  <a:srgbClr val="F3A8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9600" dirty="0">
              <a:solidFill>
                <a:srgbClr val="F3A8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496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1219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CB98034-CF6A-499D-5228-4A05A24C3DB3}"/>
              </a:ext>
            </a:extLst>
          </p:cNvPr>
          <p:cNvSpPr/>
          <p:nvPr/>
        </p:nvSpPr>
        <p:spPr>
          <a:xfrm>
            <a:off x="8156095" y="1097313"/>
            <a:ext cx="3556923" cy="2190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A1797CF-B2F7-A4BA-DB31-DB5C881DCE62}"/>
              </a:ext>
            </a:extLst>
          </p:cNvPr>
          <p:cNvSpPr/>
          <p:nvPr/>
        </p:nvSpPr>
        <p:spPr>
          <a:xfrm>
            <a:off x="4440723" y="1097313"/>
            <a:ext cx="3556923" cy="21909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8" name="그룹 17"/>
          <p:cNvGrpSpPr/>
          <p:nvPr/>
        </p:nvGrpSpPr>
        <p:grpSpPr>
          <a:xfrm>
            <a:off x="765550" y="3509122"/>
            <a:ext cx="3556923" cy="3014084"/>
            <a:chOff x="875936" y="1669678"/>
            <a:chExt cx="6712395" cy="7009717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1"/>
              <a:ext cx="6712395" cy="673469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VIVADO</a:t>
              </a:r>
              <a:endParaRPr lang="ko-KR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6ECD9A4-AFCE-2C13-5296-EDBFB4D0CFB4}"/>
              </a:ext>
            </a:extLst>
          </p:cNvPr>
          <p:cNvSpPr/>
          <p:nvPr/>
        </p:nvSpPr>
        <p:spPr>
          <a:xfrm>
            <a:off x="747367" y="1103276"/>
            <a:ext cx="3556923" cy="21909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E21708-5B80-7327-2572-0E612685E0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69695" y="1821326"/>
            <a:ext cx="3368825" cy="926872"/>
          </a:xfrm>
          <a:prstGeom prst="rect">
            <a:avLst/>
          </a:prstGeom>
        </p:spPr>
      </p:pic>
      <p:pic>
        <p:nvPicPr>
          <p:cNvPr id="23" name="Picture 2" descr="EF-VIVADO-ENTER-NL - Vivado ML Enterprise Edition, Node-Locked License, NCNR">
            <a:extLst>
              <a:ext uri="{FF2B5EF4-FFF2-40B4-BE49-F238E27FC236}">
                <a16:creationId xmlns:a16="http://schemas.microsoft.com/office/drawing/2014/main" id="{6FCDDC5F-7407-8C15-C55D-58A4EC141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84" y="1330441"/>
            <a:ext cx="3268408" cy="151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865C9D0B-5FD8-8D29-FDC7-743DE09098DC}"/>
              </a:ext>
            </a:extLst>
          </p:cNvPr>
          <p:cNvGrpSpPr/>
          <p:nvPr/>
        </p:nvGrpSpPr>
        <p:grpSpPr>
          <a:xfrm>
            <a:off x="4475647" y="3509122"/>
            <a:ext cx="3556923" cy="3014080"/>
            <a:chOff x="875936" y="1669678"/>
            <a:chExt cx="6712395" cy="7009707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1FEEA473-4220-2DA1-7398-ED8C4227072A}"/>
                </a:ext>
              </a:extLst>
            </p:cNvPr>
            <p:cNvSpPr/>
            <p:nvPr/>
          </p:nvSpPr>
          <p:spPr>
            <a:xfrm>
              <a:off x="875936" y="1944698"/>
              <a:ext cx="6712395" cy="67346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2A1E716-7B3E-9E0A-A36F-3D7512326871}"/>
                </a:ext>
              </a:extLst>
            </p:cNvPr>
            <p:cNvSpPr/>
            <p:nvPr/>
          </p:nvSpPr>
          <p:spPr>
            <a:xfrm>
              <a:off x="1164997" y="1669678"/>
              <a:ext cx="2160000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VITIS</a:t>
              </a:r>
              <a:endParaRPr lang="ko-KR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290D31F-3120-9EEB-C133-D97623E5B156}"/>
              </a:ext>
            </a:extLst>
          </p:cNvPr>
          <p:cNvSpPr txBox="1"/>
          <p:nvPr/>
        </p:nvSpPr>
        <p:spPr>
          <a:xfrm>
            <a:off x="4475647" y="3890529"/>
            <a:ext cx="36009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설명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통합 개발 환경으로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하드웨어 가속화를 위한 소프트웨어 및 하드웨어 통합을 제공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언어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C/C++/OpenCL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 다양한 소프트웨어 개발 언어를 지원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 이유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기존 소프트웨어 기반의 애플리케이션을 빠르게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로 이식할 수 있습니다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이는 시스템의 성능을 향상시키고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복잡한 디자인 과정을 간소화하여 개발 시간을 줄이는 데 기여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EE584C-3639-38B3-BD56-49FDB7DC9061}"/>
              </a:ext>
            </a:extLst>
          </p:cNvPr>
          <p:cNvSpPr txBox="1"/>
          <p:nvPr/>
        </p:nvSpPr>
        <p:spPr>
          <a:xfrm>
            <a:off x="719619" y="3890530"/>
            <a:ext cx="355692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설명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설계 툴로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RTL(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레지스터 전송 레벨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설계부터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SoC(System on Chip)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통합까지 다양한 디자인을 지원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기능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IP(Intellectual Property)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통합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디자인 자동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시뮬레이션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등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 이유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복잡한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디자인을 위한 강력한 도구와 자동화 기능을 제공하여 개발자가 빠르게 디자인을 완성하고 최적화할 수 있습니다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또한 다양한 플랫폼에서의 호환성과 높은 성능을 지원</a:t>
            </a:r>
          </a:p>
        </p:txBody>
      </p:sp>
      <p:pic>
        <p:nvPicPr>
          <p:cNvPr id="29" name="Picture 6" descr="파이썬 자동화 프로그램, 이렇게 개발해 보세요 - 크몽"/>
          <p:cNvPicPr>
            <a:picLocks noChangeAspect="1" noChangeArrowheads="1"/>
          </p:cNvPicPr>
          <p:nvPr/>
        </p:nvPicPr>
        <p:blipFill rotWithShape="1"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90049" y="1291339"/>
            <a:ext cx="3635024" cy="99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65C9D0B-5FD8-8D29-FDC7-743DE09098DC}"/>
              </a:ext>
            </a:extLst>
          </p:cNvPr>
          <p:cNvGrpSpPr/>
          <p:nvPr/>
        </p:nvGrpSpPr>
        <p:grpSpPr>
          <a:xfrm>
            <a:off x="8185744" y="3509122"/>
            <a:ext cx="3556923" cy="3014080"/>
            <a:chOff x="875936" y="1669678"/>
            <a:chExt cx="6712395" cy="700970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1FEEA473-4220-2DA1-7398-ED8C4227072A}"/>
                </a:ext>
              </a:extLst>
            </p:cNvPr>
            <p:cNvSpPr/>
            <p:nvPr/>
          </p:nvSpPr>
          <p:spPr>
            <a:xfrm>
              <a:off x="875936" y="1944698"/>
              <a:ext cx="6712395" cy="673468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B2A1E716-7B3E-9E0A-A36F-3D7512326871}"/>
                </a:ext>
              </a:extLst>
            </p:cNvPr>
            <p:cNvSpPr/>
            <p:nvPr/>
          </p:nvSpPr>
          <p:spPr>
            <a:xfrm>
              <a:off x="1164994" y="1669678"/>
              <a:ext cx="4653376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3290D31F-3120-9EEB-C133-D97623E5B156}"/>
              </a:ext>
            </a:extLst>
          </p:cNvPr>
          <p:cNvSpPr txBox="1"/>
          <p:nvPr/>
        </p:nvSpPr>
        <p:spPr>
          <a:xfrm>
            <a:off x="8219873" y="3890529"/>
            <a:ext cx="349314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설명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간결하고 읽기 쉬운 문법을 가진 고급 프로그래밍 언어입니다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분석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웹 개발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인공지능 등 다양한 분야에서 널리 사용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기능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다양한 운영 체제에서 지원되며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인터프리터 언어로 실시간 디버깅이 용이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 이유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데이터 시각화와 사용자 인터페이스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(UI)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제작을 통해 편의성을 높임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2373" y="2395191"/>
            <a:ext cx="3243663" cy="69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49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A7B3EA-C740-7450-F153-D1A48786955A}"/>
              </a:ext>
            </a:extLst>
          </p:cNvPr>
          <p:cNvSpPr/>
          <p:nvPr/>
        </p:nvSpPr>
        <p:spPr>
          <a:xfrm>
            <a:off x="9903013" y="1200793"/>
            <a:ext cx="1774936" cy="1321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013935-DFDC-A9B1-286E-0E7123F1672D}"/>
              </a:ext>
            </a:extLst>
          </p:cNvPr>
          <p:cNvSpPr/>
          <p:nvPr/>
        </p:nvSpPr>
        <p:spPr>
          <a:xfrm>
            <a:off x="9903012" y="2732411"/>
            <a:ext cx="1774936" cy="1321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BOM</a:t>
            </a:r>
            <a:endParaRPr lang="ko-KR" alt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140711" y="1171687"/>
            <a:ext cx="3517007" cy="55306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5DFA71B-9BBF-456C-C672-6E7923CE1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723848"/>
              </p:ext>
            </p:extLst>
          </p:nvPr>
        </p:nvGraphicFramePr>
        <p:xfrm>
          <a:off x="3901562" y="4294609"/>
          <a:ext cx="8079908" cy="23469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019977">
                  <a:extLst>
                    <a:ext uri="{9D8B030D-6E8A-4147-A177-3AD203B41FA5}">
                      <a16:colId xmlns:a16="http://schemas.microsoft.com/office/drawing/2014/main" val="3628683151"/>
                    </a:ext>
                  </a:extLst>
                </a:gridCol>
                <a:gridCol w="2019977">
                  <a:extLst>
                    <a:ext uri="{9D8B030D-6E8A-4147-A177-3AD203B41FA5}">
                      <a16:colId xmlns:a16="http://schemas.microsoft.com/office/drawing/2014/main" val="4032979630"/>
                    </a:ext>
                  </a:extLst>
                </a:gridCol>
                <a:gridCol w="2019977">
                  <a:extLst>
                    <a:ext uri="{9D8B030D-6E8A-4147-A177-3AD203B41FA5}">
                      <a16:colId xmlns:a16="http://schemas.microsoft.com/office/drawing/2014/main" val="2811531381"/>
                    </a:ext>
                  </a:extLst>
                </a:gridCol>
                <a:gridCol w="2019977">
                  <a:extLst>
                    <a:ext uri="{9D8B030D-6E8A-4147-A177-3AD203B41FA5}">
                      <a16:colId xmlns:a16="http://schemas.microsoft.com/office/drawing/2014/main" val="3588670480"/>
                    </a:ext>
                  </a:extLst>
                </a:gridCol>
              </a:tblGrid>
              <a:tr h="3267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순번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TYPE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모델명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수량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7778868"/>
                  </a:ext>
                </a:extLst>
              </a:tr>
              <a:tr h="32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Board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Basys3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314327"/>
                  </a:ext>
                </a:extLst>
              </a:tr>
              <a:tr h="32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Ultrasonic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HC-SR04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899023"/>
                  </a:ext>
                </a:extLst>
              </a:tr>
              <a:tr h="32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Servomotor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SG90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4307593"/>
                  </a:ext>
                </a:extLst>
              </a:tr>
              <a:tr h="32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LED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201357"/>
                  </a:ext>
                </a:extLst>
              </a:tr>
              <a:tr h="32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Resistance(330k)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898765"/>
                  </a:ext>
                </a:extLst>
              </a:tr>
              <a:tr h="3267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Buzzer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770519"/>
                  </a:ext>
                </a:extLst>
              </a:tr>
            </a:tbl>
          </a:graphicData>
        </a:graphic>
      </p:graphicFrame>
      <p:pic>
        <p:nvPicPr>
          <p:cNvPr id="8" name="Picture 4" descr="Basys 3 with AMD Artix 7 FPGA Board">
            <a:extLst>
              <a:ext uri="{FF2B5EF4-FFF2-40B4-BE49-F238E27FC236}">
                <a16:creationId xmlns:a16="http://schemas.microsoft.com/office/drawing/2014/main" id="{D1F9348E-4CCE-10C7-E146-871D78BD9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78" y="1674753"/>
            <a:ext cx="2279272" cy="17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075457-D1C7-668D-2103-7EFFC9B84DC9}"/>
              </a:ext>
            </a:extLst>
          </p:cNvPr>
          <p:cNvGrpSpPr/>
          <p:nvPr/>
        </p:nvGrpSpPr>
        <p:grpSpPr>
          <a:xfrm>
            <a:off x="10160567" y="3101743"/>
            <a:ext cx="1093025" cy="848838"/>
            <a:chOff x="5438779" y="1136622"/>
            <a:chExt cx="1093025" cy="848838"/>
          </a:xfrm>
        </p:grpSpPr>
        <p:pic>
          <p:nvPicPr>
            <p:cNvPr id="1026" name="Picture 2" descr="LED 5mm Red">
              <a:extLst>
                <a:ext uri="{FF2B5EF4-FFF2-40B4-BE49-F238E27FC236}">
                  <a16:creationId xmlns:a16="http://schemas.microsoft.com/office/drawing/2014/main" id="{34182100-165B-534E-5F63-176001875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62369">
              <a:off x="5438779" y="1136622"/>
              <a:ext cx="820274" cy="820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LED 5mm Green">
              <a:extLst>
                <a:ext uri="{FF2B5EF4-FFF2-40B4-BE49-F238E27FC236}">
                  <a16:creationId xmlns:a16="http://schemas.microsoft.com/office/drawing/2014/main" id="{13124F38-F45E-09C1-6F2C-6BA9CB917B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81240">
              <a:off x="5742879" y="1196535"/>
              <a:ext cx="788925" cy="788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0" name="Picture 6" descr="Piezo Buzzer (Through Hole)">
            <a:extLst>
              <a:ext uri="{FF2B5EF4-FFF2-40B4-BE49-F238E27FC236}">
                <a16:creationId xmlns:a16="http://schemas.microsoft.com/office/drawing/2014/main" id="{A861461B-F3C0-E10B-DC42-18EBBA19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77" y="1515912"/>
            <a:ext cx="978354" cy="97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896D9D73-7BF0-2E8D-B738-99BFA5C5108C}"/>
              </a:ext>
            </a:extLst>
          </p:cNvPr>
          <p:cNvSpPr/>
          <p:nvPr/>
        </p:nvSpPr>
        <p:spPr>
          <a:xfrm>
            <a:off x="3888490" y="2740027"/>
            <a:ext cx="5797377" cy="1321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B86D56-9CBF-5322-28EA-63114008D4E9}"/>
              </a:ext>
            </a:extLst>
          </p:cNvPr>
          <p:cNvSpPr/>
          <p:nvPr/>
        </p:nvSpPr>
        <p:spPr>
          <a:xfrm>
            <a:off x="3879781" y="1175967"/>
            <a:ext cx="5806086" cy="1321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6" descr="46130 | Ultrasonic Distance Sensor HC-SR04 5V Version | RS">
            <a:extLst>
              <a:ext uri="{FF2B5EF4-FFF2-40B4-BE49-F238E27FC236}">
                <a16:creationId xmlns:a16="http://schemas.microsoft.com/office/drawing/2014/main" id="{89722EBE-D83B-38A3-2738-BD5A40B97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798" y="1183393"/>
            <a:ext cx="2444180" cy="137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서보 SG90: 이 소형 전기 모터에 대해 알아야 할 모든 것">
            <a:extLst>
              <a:ext uri="{FF2B5EF4-FFF2-40B4-BE49-F238E27FC236}">
                <a16:creationId xmlns:a16="http://schemas.microsoft.com/office/drawing/2014/main" id="{3C89734A-3134-F2AD-2A87-1B3064C9A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562" y="3136567"/>
            <a:ext cx="1334095" cy="800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13FFBC1-51D1-D3CF-EB41-8CFC694B4E03}"/>
              </a:ext>
            </a:extLst>
          </p:cNvPr>
          <p:cNvSpPr txBox="1"/>
          <p:nvPr/>
        </p:nvSpPr>
        <p:spPr>
          <a:xfrm>
            <a:off x="514051" y="3721434"/>
            <a:ext cx="277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ASYS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3]</a:t>
            </a:r>
            <a:endParaRPr lang="ko-KR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E210DA-022F-F849-FE52-DE2064E85038}"/>
              </a:ext>
            </a:extLst>
          </p:cNvPr>
          <p:cNvSpPr txBox="1"/>
          <p:nvPr/>
        </p:nvSpPr>
        <p:spPr>
          <a:xfrm>
            <a:off x="5063113" y="1175967"/>
            <a:ext cx="1343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[HC-SR04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ko-KR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68CF34-381D-A697-A383-5C7DE0031D2A}"/>
              </a:ext>
            </a:extLst>
          </p:cNvPr>
          <p:cNvSpPr txBox="1"/>
          <p:nvPr/>
        </p:nvSpPr>
        <p:spPr>
          <a:xfrm>
            <a:off x="5063113" y="2740027"/>
            <a:ext cx="1343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[SG - 90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ko-KR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7531225-B336-6978-2924-A4DA105730F4}"/>
              </a:ext>
            </a:extLst>
          </p:cNvPr>
          <p:cNvSpPr txBox="1"/>
          <p:nvPr/>
        </p:nvSpPr>
        <p:spPr>
          <a:xfrm>
            <a:off x="10035215" y="2725964"/>
            <a:ext cx="13437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[5mm LED]</a:t>
            </a:r>
            <a:endParaRPr lang="ko-KR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E15365-BDDE-E72E-6BFF-A33B113682B7}"/>
              </a:ext>
            </a:extLst>
          </p:cNvPr>
          <p:cNvSpPr txBox="1"/>
          <p:nvPr/>
        </p:nvSpPr>
        <p:spPr>
          <a:xfrm>
            <a:off x="9884561" y="1199510"/>
            <a:ext cx="179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[Piezo Buzzer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ko-KR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ZedBoard Zynq-7000 Development Board - Digilent | Mouser">
            <a:extLst>
              <a:ext uri="{FF2B5EF4-FFF2-40B4-BE49-F238E27FC236}">
                <a16:creationId xmlns:a16="http://schemas.microsoft.com/office/drawing/2014/main" id="{12DA25E7-E328-C389-BEEB-984DA7AEF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79" y="1102855"/>
            <a:ext cx="961100" cy="43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686F0D-1636-C75A-4542-8039B8A6AD49}"/>
              </a:ext>
            </a:extLst>
          </p:cNvPr>
          <p:cNvSpPr txBox="1"/>
          <p:nvPr/>
        </p:nvSpPr>
        <p:spPr>
          <a:xfrm>
            <a:off x="140711" y="4445545"/>
            <a:ext cx="35170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제조사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ko-KR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Digilent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FPGA Chip: Xilinx Artix-7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BRAM: 1,800 Kbits of fast memory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DDR3 RAM: 128MB onboard memory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USB-UART Bridge</a:t>
            </a:r>
          </a:p>
          <a:p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다양한 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I/O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포트</a:t>
            </a:r>
            <a:endParaRPr lang="en-US" altLang="ko-KR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스위치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버튼</a:t>
            </a:r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LED, 7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세그먼트 디스플레이 등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19F5CA-4E62-D199-AE5E-F2C0233CF12A}"/>
              </a:ext>
            </a:extLst>
          </p:cNvPr>
          <p:cNvSpPr txBox="1"/>
          <p:nvPr/>
        </p:nvSpPr>
        <p:spPr>
          <a:xfrm>
            <a:off x="5156021" y="1601668"/>
            <a:ext cx="43736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Measures distances from 2cm to 400cm using ultrasonic technology</a:t>
            </a:r>
            <a:endParaRPr lang="ko-KR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B41642-E4F2-14B9-A7F2-78889793DDA4}"/>
              </a:ext>
            </a:extLst>
          </p:cNvPr>
          <p:cNvSpPr txBox="1"/>
          <p:nvPr/>
        </p:nvSpPr>
        <p:spPr>
          <a:xfrm>
            <a:off x="5199269" y="3192936"/>
            <a:ext cx="42777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Capable of precise position control from approximately 0 degrees to 180 degrees, it is a micro servo motor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555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C6B5AD2-761E-4C71-8EBA-30C87D62A377}"/>
              </a:ext>
            </a:extLst>
          </p:cNvPr>
          <p:cNvSpPr/>
          <p:nvPr/>
        </p:nvSpPr>
        <p:spPr>
          <a:xfrm>
            <a:off x="1046480" y="0"/>
            <a:ext cx="11160000" cy="1320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05C5D8-7B36-46C5-9788-7CF818FFD8CA}"/>
              </a:ext>
            </a:extLst>
          </p:cNvPr>
          <p:cNvSpPr txBox="1"/>
          <p:nvPr/>
        </p:nvSpPr>
        <p:spPr>
          <a:xfrm>
            <a:off x="111760" y="6604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</a:t>
            </a:r>
            <a:endParaRPr lang="ko-KR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D7B3FD-7053-4024-8046-ADBF499DF130}"/>
              </a:ext>
            </a:extLst>
          </p:cNvPr>
          <p:cNvSpPr txBox="1"/>
          <p:nvPr/>
        </p:nvSpPr>
        <p:spPr>
          <a:xfrm>
            <a:off x="1046480" y="173644"/>
            <a:ext cx="2459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MicroBlaze</a:t>
            </a:r>
            <a:endParaRPr lang="en-US" altLang="ko-K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2C80DA-9A4A-4BCA-AA9B-497E86789FEE}"/>
              </a:ext>
            </a:extLst>
          </p:cNvPr>
          <p:cNvCxnSpPr/>
          <p:nvPr/>
        </p:nvCxnSpPr>
        <p:spPr>
          <a:xfrm>
            <a:off x="1046480" y="861539"/>
            <a:ext cx="111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D7E098-3D70-401E-9397-FD07EDDC4798}"/>
              </a:ext>
            </a:extLst>
          </p:cNvPr>
          <p:cNvSpPr/>
          <p:nvPr/>
        </p:nvSpPr>
        <p:spPr>
          <a:xfrm>
            <a:off x="571499" y="1262564"/>
            <a:ext cx="11066297" cy="53830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5931503" y="1142420"/>
            <a:ext cx="5706293" cy="1533481"/>
            <a:chOff x="875936" y="1669678"/>
            <a:chExt cx="6712395" cy="334170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C551A2F-105F-4C83-B37B-11084DC0B24E}"/>
                </a:ext>
              </a:extLst>
            </p:cNvPr>
            <p:cNvSpPr/>
            <p:nvPr/>
          </p:nvSpPr>
          <p:spPr>
            <a:xfrm>
              <a:off x="875936" y="1944702"/>
              <a:ext cx="6712395" cy="3066685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E88DBD6-2F29-4571-B39F-AB83CD3A7B30}"/>
                </a:ext>
              </a:extLst>
            </p:cNvPr>
            <p:cNvSpPr/>
            <p:nvPr/>
          </p:nvSpPr>
          <p:spPr>
            <a:xfrm>
              <a:off x="1164996" y="1669678"/>
              <a:ext cx="1601282" cy="8115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2812" y="2954669"/>
            <a:ext cx="8830763" cy="35252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452" y="1514839"/>
            <a:ext cx="3513203" cy="144049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04647" y="1650306"/>
            <a:ext cx="4927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Xilnx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FPGA</a:t>
            </a:r>
            <a:r>
              <a:rPr lang="ko-KR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를 위해 설계된 </a:t>
            </a:r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Soft </a:t>
            </a:r>
            <a:r>
              <a:rPr lang="en-US" altLang="ko-KR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MicroProcessor</a:t>
            </a:r>
            <a:endParaRPr lang="en-US" altLang="ko-K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RISC Harvard architecture</a:t>
            </a:r>
          </a:p>
          <a:p>
            <a:r>
              <a:rPr lang="en-US" altLang="ko-K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Default 32-bit address bus, extensible to 64 bits</a:t>
            </a:r>
            <a:endParaRPr lang="ko-KR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6151" y="3276980"/>
            <a:ext cx="2940135" cy="254663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77237" y="1138805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MicroBlaze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775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yellow">
      <a:dk1>
        <a:sysClr val="windowText" lastClr="000000"/>
      </a:dk1>
      <a:lt1>
        <a:sysClr val="window" lastClr="FFFFFF"/>
      </a:lt1>
      <a:dk2>
        <a:srgbClr val="70675C"/>
      </a:dk2>
      <a:lt2>
        <a:srgbClr val="E7E6E6"/>
      </a:lt2>
      <a:accent1>
        <a:srgbClr val="F9CA17"/>
      </a:accent1>
      <a:accent2>
        <a:srgbClr val="F3A800"/>
      </a:accent2>
      <a:accent3>
        <a:srgbClr val="A45F04"/>
      </a:accent3>
      <a:accent4>
        <a:srgbClr val="D4C1BA"/>
      </a:accent4>
      <a:accent5>
        <a:srgbClr val="98807C"/>
      </a:accent5>
      <a:accent6>
        <a:srgbClr val="63514D"/>
      </a:accent6>
      <a:hlink>
        <a:srgbClr val="262626"/>
      </a:hlink>
      <a:folHlink>
        <a:srgbClr val="262626"/>
      </a:folHlink>
    </a:clrScheme>
    <a:fontScheme name="요즘 유행 스타일">
      <a:majorFont>
        <a:latin typeface="Arial Nova"/>
        <a:ea typeface="나눔스퀘어 Bold"/>
        <a:cs typeface=""/>
      </a:majorFont>
      <a:minorFont>
        <a:latin typeface="Arial Nova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2136</TotalTime>
  <Words>3095</Words>
  <Application>Microsoft Office PowerPoint</Application>
  <PresentationFormat>와이드스크린</PresentationFormat>
  <Paragraphs>917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맑은 고딕</vt:lpstr>
      <vt:lpstr>Arial</vt:lpstr>
      <vt:lpstr>Arial Black</vt:lpstr>
      <vt:lpstr>Arial Nova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김민지</cp:lastModifiedBy>
  <cp:revision>165</cp:revision>
  <dcterms:created xsi:type="dcterms:W3CDTF">2020-04-20T01:06:09Z</dcterms:created>
  <dcterms:modified xsi:type="dcterms:W3CDTF">2024-07-06T06:50:35Z</dcterms:modified>
</cp:coreProperties>
</file>